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75" r:id="rId3"/>
    <p:sldId id="260" r:id="rId4"/>
    <p:sldId id="286" r:id="rId5"/>
    <p:sldId id="331" r:id="rId6"/>
    <p:sldId id="323" r:id="rId7"/>
    <p:sldId id="326" r:id="rId8"/>
    <p:sldId id="328" r:id="rId9"/>
    <p:sldId id="288" r:id="rId10"/>
    <p:sldId id="329" r:id="rId11"/>
    <p:sldId id="282" r:id="rId12"/>
    <p:sldId id="334" r:id="rId13"/>
    <p:sldId id="306" r:id="rId14"/>
    <p:sldId id="330" r:id="rId15"/>
    <p:sldId id="332" r:id="rId16"/>
    <p:sldId id="276" r:id="rId17"/>
    <p:sldId id="270" r:id="rId18"/>
    <p:sldId id="333" r:id="rId19"/>
    <p:sldId id="294" r:id="rId20"/>
    <p:sldId id="298" r:id="rId21"/>
    <p:sldId id="299" r:id="rId22"/>
    <p:sldId id="296" r:id="rId23"/>
    <p:sldId id="295" r:id="rId24"/>
    <p:sldId id="302" r:id="rId25"/>
    <p:sldId id="303" r:id="rId26"/>
    <p:sldId id="290" r:id="rId27"/>
    <p:sldId id="281" r:id="rId28"/>
    <p:sldId id="292" r:id="rId29"/>
    <p:sldId id="293" r:id="rId30"/>
    <p:sldId id="259"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8BEEE-AD8A-434C-A470-FC37F72AF127}" type="datetimeFigureOut">
              <a:rPr lang="it-IT" smtClean="0"/>
              <a:pPr/>
              <a:t>21/05/2022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F66BF-7CB3-4943-9CC1-A0972396383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0"/>
          <p:cNvSpPr>
            <a:spLocks noGrp="1" noChangeArrowheads="1"/>
          </p:cNvSpPr>
          <p:nvPr>
            <p:ph type="sldNum" sz="quarter"/>
          </p:nvPr>
        </p:nvSpPr>
        <p:spPr>
          <a:noFill/>
          <a:ln/>
        </p:spPr>
        <p:txBody>
          <a:bodyPr/>
          <a:lstStyle/>
          <a:p>
            <a:fld id="{7105274A-C8EC-4C48-A7D8-D351EB01FC4D}" type="slidenum">
              <a:rPr lang="it-IT"/>
              <a:pPr/>
              <a:t>6</a:t>
            </a:fld>
            <a:endParaRPr lang="it-IT"/>
          </a:p>
        </p:txBody>
      </p:sp>
      <p:sp>
        <p:nvSpPr>
          <p:cNvPr id="86019" name="Text Box 1"/>
          <p:cNvSpPr txBox="1">
            <a:spLocks noChangeArrowheads="1"/>
          </p:cNvSpPr>
          <p:nvPr/>
        </p:nvSpPr>
        <p:spPr bwMode="auto">
          <a:xfrm>
            <a:off x="3884613" y="8685213"/>
            <a:ext cx="2925762" cy="411162"/>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8964F9-067C-4674-B7FE-B9987A729ACB}"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it-IT" sz="1200">
              <a:solidFill>
                <a:srgbClr val="000000"/>
              </a:solidFill>
              <a:latin typeface="Times New Roman" pitchFamily="16" charset="0"/>
              <a:cs typeface="Arial Unicode MS" charset="0"/>
            </a:endParaRPr>
          </a:p>
        </p:txBody>
      </p:sp>
      <p:sp>
        <p:nvSpPr>
          <p:cNvPr id="86020" name="Text Box 2"/>
          <p:cNvSpPr txBox="1">
            <a:spLocks noChangeArrowheads="1"/>
          </p:cNvSpPr>
          <p:nvPr/>
        </p:nvSpPr>
        <p:spPr bwMode="auto">
          <a:xfrm>
            <a:off x="3884613" y="8685213"/>
            <a:ext cx="2927350" cy="41275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1E0A123-8A11-4FD9-93AF-59E72C8B9746}"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it-IT" sz="1200">
              <a:solidFill>
                <a:srgbClr val="000000"/>
              </a:solidFill>
              <a:latin typeface="Times New Roman" pitchFamily="16" charset="0"/>
              <a:cs typeface="Arial Unicode MS" charset="0"/>
            </a:endParaRPr>
          </a:p>
        </p:txBody>
      </p:sp>
      <p:sp>
        <p:nvSpPr>
          <p:cNvPr id="86021" name="Rectangle 3"/>
          <p:cNvSpPr txBox="1">
            <a:spLocks noGrp="1" noRot="1" noChangeAspect="1" noChangeArrowheads="1" noTextEdit="1"/>
          </p:cNvSpPr>
          <p:nvPr>
            <p:ph type="sldImg"/>
          </p:nvPr>
        </p:nvSpPr>
        <p:spPr>
          <a:xfrm>
            <a:off x="1149350" y="685800"/>
            <a:ext cx="4516438" cy="3386138"/>
          </a:xfrm>
          <a:ln/>
        </p:spPr>
      </p:sp>
      <p:sp>
        <p:nvSpPr>
          <p:cNvPr id="86022" name="Rectangle 4"/>
          <p:cNvSpPr txBox="1">
            <a:spLocks noGrp="1" noChangeArrowheads="1"/>
          </p:cNvSpPr>
          <p:nvPr>
            <p:ph type="body" idx="1"/>
          </p:nvPr>
        </p:nvSpPr>
        <p:spPr>
          <a:xfrm>
            <a:off x="685800" y="4343400"/>
            <a:ext cx="5443538" cy="4071938"/>
          </a:xfrm>
          <a:noFill/>
          <a:ln/>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9"/>
          <p:cNvSpPr>
            <a:spLocks noGrp="1" noChangeArrowheads="1"/>
          </p:cNvSpPr>
          <p:nvPr>
            <p:ph type="sldNum" sz="quarter"/>
          </p:nvPr>
        </p:nvSpPr>
        <p:spPr>
          <a:noFill/>
          <a:ln/>
        </p:spPr>
        <p:txBody>
          <a:bodyPr/>
          <a:lstStyle/>
          <a:p>
            <a:fld id="{C38B8F92-4D18-4304-BE17-213603EE3C55}" type="slidenum">
              <a:rPr lang="it-IT" smtClean="0"/>
              <a:pPr/>
              <a:t>7</a:t>
            </a:fld>
            <a:endParaRPr lang="it-IT" smtClean="0"/>
          </a:p>
        </p:txBody>
      </p:sp>
      <p:sp>
        <p:nvSpPr>
          <p:cNvPr id="48131" name="Rectangle 1"/>
          <p:cNvSpPr>
            <a:spLocks noGrp="1" noRot="1" noChangeAspect="1" noChangeArrowheads="1" noTextEdit="1"/>
          </p:cNvSpPr>
          <p:nvPr>
            <p:ph type="sldImg"/>
          </p:nvPr>
        </p:nvSpPr>
        <p:spPr>
          <a:xfrm>
            <a:off x="1147763" y="685800"/>
            <a:ext cx="4533900" cy="3400425"/>
          </a:xfrm>
          <a:ln/>
        </p:spPr>
      </p:sp>
      <p:sp>
        <p:nvSpPr>
          <p:cNvPr id="48132" name="Rectangle 2"/>
          <p:cNvSpPr>
            <a:spLocks noGrp="1" noChangeArrowheads="1"/>
          </p:cNvSpPr>
          <p:nvPr>
            <p:ph type="body" idx="1"/>
          </p:nvPr>
        </p:nvSpPr>
        <p:spPr>
          <a:xfrm>
            <a:off x="685800" y="4343400"/>
            <a:ext cx="5457825" cy="4087813"/>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9"/>
          <p:cNvSpPr>
            <a:spLocks noGrp="1" noChangeArrowheads="1"/>
          </p:cNvSpPr>
          <p:nvPr>
            <p:ph type="sldNum" sz="quarter"/>
          </p:nvPr>
        </p:nvSpPr>
        <p:spPr>
          <a:noFill/>
          <a:ln/>
        </p:spPr>
        <p:txBody>
          <a:bodyPr/>
          <a:lstStyle/>
          <a:p>
            <a:fld id="{C38B8F92-4D18-4304-BE17-213603EE3C55}" type="slidenum">
              <a:rPr lang="it-IT" smtClean="0"/>
              <a:pPr/>
              <a:t>8</a:t>
            </a:fld>
            <a:endParaRPr lang="it-IT" smtClean="0"/>
          </a:p>
        </p:txBody>
      </p:sp>
      <p:sp>
        <p:nvSpPr>
          <p:cNvPr id="48131" name="Rectangle 1"/>
          <p:cNvSpPr>
            <a:spLocks noGrp="1" noRot="1" noChangeAspect="1" noChangeArrowheads="1" noTextEdit="1"/>
          </p:cNvSpPr>
          <p:nvPr>
            <p:ph type="sldImg"/>
          </p:nvPr>
        </p:nvSpPr>
        <p:spPr>
          <a:xfrm>
            <a:off x="1147763" y="685800"/>
            <a:ext cx="4533900" cy="3400425"/>
          </a:xfrm>
          <a:ln/>
        </p:spPr>
      </p:sp>
      <p:sp>
        <p:nvSpPr>
          <p:cNvPr id="48132" name="Rectangle 2"/>
          <p:cNvSpPr>
            <a:spLocks noGrp="1" noChangeArrowheads="1"/>
          </p:cNvSpPr>
          <p:nvPr>
            <p:ph type="body" idx="1"/>
          </p:nvPr>
        </p:nvSpPr>
        <p:spPr>
          <a:xfrm>
            <a:off x="685800" y="4343400"/>
            <a:ext cx="5457825" cy="4087813"/>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320800" y="877888"/>
            <a:ext cx="4200525" cy="3149600"/>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1061392" y="4350019"/>
            <a:ext cx="4725136" cy="3497393"/>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9"/>
          <p:cNvSpPr>
            <a:spLocks noGrp="1" noChangeArrowheads="1"/>
          </p:cNvSpPr>
          <p:nvPr>
            <p:ph type="sldNum" sz="quarter"/>
          </p:nvPr>
        </p:nvSpPr>
        <p:spPr>
          <a:noFill/>
          <a:ln/>
        </p:spPr>
        <p:txBody>
          <a:bodyPr/>
          <a:lstStyle/>
          <a:p>
            <a:fld id="{C38B8F92-4D18-4304-BE17-213603EE3C55}" type="slidenum">
              <a:rPr lang="it-IT" smtClean="0"/>
              <a:pPr/>
              <a:t>10</a:t>
            </a:fld>
            <a:endParaRPr lang="it-IT" smtClean="0"/>
          </a:p>
        </p:txBody>
      </p:sp>
      <p:sp>
        <p:nvSpPr>
          <p:cNvPr id="48131" name="Rectangle 1"/>
          <p:cNvSpPr>
            <a:spLocks noGrp="1" noRot="1" noChangeAspect="1" noChangeArrowheads="1" noTextEdit="1"/>
          </p:cNvSpPr>
          <p:nvPr>
            <p:ph type="sldImg"/>
          </p:nvPr>
        </p:nvSpPr>
        <p:spPr>
          <a:xfrm>
            <a:off x="1147763" y="685800"/>
            <a:ext cx="4533900" cy="3400425"/>
          </a:xfrm>
          <a:ln/>
        </p:spPr>
      </p:sp>
      <p:sp>
        <p:nvSpPr>
          <p:cNvPr id="48132" name="Rectangle 2"/>
          <p:cNvSpPr>
            <a:spLocks noGrp="1" noChangeArrowheads="1"/>
          </p:cNvSpPr>
          <p:nvPr>
            <p:ph type="body" idx="1"/>
          </p:nvPr>
        </p:nvSpPr>
        <p:spPr>
          <a:xfrm>
            <a:off x="685800" y="4343400"/>
            <a:ext cx="5457825" cy="4087813"/>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320800" y="877888"/>
            <a:ext cx="4198938" cy="31496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1061392" y="4350019"/>
            <a:ext cx="4723696" cy="3496036"/>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322388" y="877888"/>
            <a:ext cx="4189412" cy="3141662"/>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1061392" y="4350019"/>
            <a:ext cx="4716495" cy="3489247"/>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320800" y="877888"/>
            <a:ext cx="4200525" cy="3149600"/>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1061392" y="4350019"/>
            <a:ext cx="4725136" cy="3497393"/>
          </a:xfrm>
          <a:prstGeom prst="rect">
            <a:avLst/>
          </a:prstGeom>
          <a:noFill/>
          <a:ln cap="flat">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ADB97FB-30DB-4EA0-9F70-6BCDDCFAB74B}" type="datetime1">
              <a:rPr lang="it-IT" smtClean="0"/>
              <a:pPr/>
              <a:t>21/05/2022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968B5B-A06D-4AC1-95FF-97BCF776D21F}" type="datetime1">
              <a:rPr lang="it-IT" smtClean="0"/>
              <a:pPr/>
              <a:t>21/05/2022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0D9B24-3F51-4F3F-B98E-9FFF36E33561}" type="datetime1">
              <a:rPr lang="it-IT" smtClean="0"/>
              <a:pPr/>
              <a:t>21/05/2022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8AD939-E1FE-4737-9BAC-1BA1A535159C}" type="datetime1">
              <a:rPr lang="it-IT" smtClean="0"/>
              <a:pPr/>
              <a:t>21/05/2022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73704DC-9E3A-4777-A5DF-3E82A9158FE7}" type="datetime1">
              <a:rPr lang="it-IT" smtClean="0"/>
              <a:pPr/>
              <a:t>21/05/2022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FD7544-B0A1-4D42-807A-92471FF891C7}" type="datetime1">
              <a:rPr lang="it-IT" smtClean="0"/>
              <a:pPr/>
              <a:t>21/05/2022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2D7B7E-8D50-4B7B-A404-51CE16831AC2}" type="datetime1">
              <a:rPr lang="it-IT" smtClean="0"/>
              <a:pPr/>
              <a:t>21/05/2022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0F2985D-3C15-4D78-972C-4B581E4675E8}" type="datetime1">
              <a:rPr lang="it-IT" smtClean="0"/>
              <a:pPr/>
              <a:t>21/05/2022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716460-1D01-4958-9DCD-6002BC033070}" type="datetime1">
              <a:rPr lang="it-IT" smtClean="0"/>
              <a:pPr/>
              <a:t>21/05/2022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D50D03-3BD8-478A-A8C2-E9EE076C22B6}" type="datetime1">
              <a:rPr lang="it-IT" smtClean="0"/>
              <a:pPr/>
              <a:t>21/05/2022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C50482-CF56-4388-92F4-0BB1B71BC16A}" type="datetime1">
              <a:rPr lang="it-IT" smtClean="0"/>
              <a:pPr/>
              <a:t>21/05/2022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15238-4A60-4BEF-B234-1FE682AA6E62}" type="datetime1">
              <a:rPr lang="it-IT" smtClean="0"/>
              <a:pPr/>
              <a:t>21/05/2022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06EC5-AC42-4891-A646-D28A663F931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file:///C:\Users\Utente\Downloads\Il%20lavoro%20debole%20(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7.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GtMkNrWbkY" TargetMode="External"/><Relationship Id="rId7" Type="http://schemas.openxmlformats.org/officeDocument/2006/relationships/image" Target="../media/image36.jpeg"/><Relationship Id="rId2" Type="http://schemas.openxmlformats.org/officeDocument/2006/relationships/hyperlink" Target="https://www.facebook.com/ilmondodidoncamillo/videos/cosa-crede-che-sparassero-coi-cannoni-carichi-a-mortadella/367367900562320/" TargetMode="Externa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2.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jimcdn.com/app/cms/image/transf/dimension=531x10000:format=jpg/path/s7abcad619f26b15e/image/i723e7cf1b1bb9de9/version/1480891142/image.jpg"/>
          <p:cNvPicPr>
            <a:picLocks noChangeAspect="1" noChangeArrowheads="1"/>
          </p:cNvPicPr>
          <p:nvPr/>
        </p:nvPicPr>
        <p:blipFill>
          <a:blip r:embed="rId2"/>
          <a:srcRect/>
          <a:stretch>
            <a:fillRect/>
          </a:stretch>
        </p:blipFill>
        <p:spPr bwMode="auto">
          <a:xfrm>
            <a:off x="1" y="-24"/>
            <a:ext cx="4143371" cy="1560592"/>
          </a:xfrm>
          <a:prstGeom prst="rect">
            <a:avLst/>
          </a:prstGeom>
          <a:noFill/>
        </p:spPr>
      </p:pic>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027" name="Picture 3" descr="C:\Users\Utente\Desktop\paolo-gentile.png"/>
          <p:cNvPicPr>
            <a:picLocks noChangeAspect="1" noChangeArrowheads="1"/>
          </p:cNvPicPr>
          <p:nvPr/>
        </p:nvPicPr>
        <p:blipFill>
          <a:blip r:embed="rId3"/>
          <a:srcRect/>
          <a:stretch>
            <a:fillRect/>
          </a:stretch>
        </p:blipFill>
        <p:spPr bwMode="auto">
          <a:xfrm>
            <a:off x="7429520" y="5000636"/>
            <a:ext cx="1428750" cy="1428750"/>
          </a:xfrm>
          <a:prstGeom prst="rect">
            <a:avLst/>
          </a:prstGeom>
          <a:noFill/>
        </p:spPr>
      </p:pic>
      <p:sp>
        <p:nvSpPr>
          <p:cNvPr id="12" name="CasellaDiTesto 11"/>
          <p:cNvSpPr txBox="1"/>
          <p:nvPr/>
        </p:nvSpPr>
        <p:spPr>
          <a:xfrm>
            <a:off x="1000100" y="2000240"/>
            <a:ext cx="7189917" cy="707886"/>
          </a:xfrm>
          <a:prstGeom prst="rect">
            <a:avLst/>
          </a:prstGeom>
          <a:noFill/>
        </p:spPr>
        <p:txBody>
          <a:bodyPr wrap="none" rtlCol="0">
            <a:spAutoFit/>
          </a:bodyPr>
          <a:lstStyle/>
          <a:p>
            <a:r>
              <a:rPr lang="it-IT" sz="4000" dirty="0" smtClean="0"/>
              <a:t>IL LAVORO E I FATTORI </a:t>
            </a:r>
            <a:r>
              <a:rPr lang="it-IT" sz="4000" dirty="0" err="1" smtClean="0"/>
              <a:t>DI</a:t>
            </a:r>
            <a:r>
              <a:rPr lang="it-IT" sz="4000" dirty="0" smtClean="0"/>
              <a:t> RISCHIO</a:t>
            </a:r>
            <a:endParaRPr lang="it-IT" sz="2000" i="1" dirty="0"/>
          </a:p>
        </p:txBody>
      </p:sp>
      <p:sp>
        <p:nvSpPr>
          <p:cNvPr id="13" name="CasellaDiTesto 12"/>
          <p:cNvSpPr txBox="1"/>
          <p:nvPr/>
        </p:nvSpPr>
        <p:spPr>
          <a:xfrm>
            <a:off x="3071802" y="3000372"/>
            <a:ext cx="2870658" cy="523220"/>
          </a:xfrm>
          <a:prstGeom prst="rect">
            <a:avLst/>
          </a:prstGeom>
          <a:noFill/>
        </p:spPr>
        <p:txBody>
          <a:bodyPr wrap="none" rtlCol="0">
            <a:spAutoFit/>
          </a:bodyPr>
          <a:lstStyle/>
          <a:p>
            <a:r>
              <a:rPr lang="it-IT" sz="2800" i="1" dirty="0" smtClean="0"/>
              <a:t>al tempo dei robot</a:t>
            </a:r>
            <a:endParaRPr lang="it-IT" sz="2000" i="1" dirty="0"/>
          </a:p>
        </p:txBody>
      </p:sp>
      <p:sp>
        <p:nvSpPr>
          <p:cNvPr id="14" name="CasellaDiTesto 13"/>
          <p:cNvSpPr txBox="1"/>
          <p:nvPr/>
        </p:nvSpPr>
        <p:spPr>
          <a:xfrm>
            <a:off x="285720" y="5500702"/>
            <a:ext cx="5671104" cy="1015663"/>
          </a:xfrm>
          <a:prstGeom prst="rect">
            <a:avLst/>
          </a:prstGeom>
          <a:noFill/>
        </p:spPr>
        <p:txBody>
          <a:bodyPr wrap="none" rtlCol="0">
            <a:spAutoFit/>
          </a:bodyPr>
          <a:lstStyle/>
          <a:p>
            <a:r>
              <a:rPr lang="it-IT" sz="2000" dirty="0" smtClean="0"/>
              <a:t>A cura di: </a:t>
            </a:r>
            <a:r>
              <a:rPr lang="it-IT" sz="2000" i="1" dirty="0" smtClean="0"/>
              <a:t>Paolo Gentile</a:t>
            </a:r>
            <a:endParaRPr lang="it-IT" sz="1200" i="1" dirty="0" smtClean="0"/>
          </a:p>
          <a:p>
            <a:r>
              <a:rPr lang="it-IT" sz="2000" dirty="0" smtClean="0"/>
              <a:t>Sociologo del lavoro e dell’organizzazione, Ergonomo</a:t>
            </a:r>
            <a:endParaRPr lang="it-IT" sz="1200" i="1" dirty="0"/>
          </a:p>
          <a:p>
            <a:r>
              <a:rPr lang="it-IT" sz="2000" i="1" dirty="0" smtClean="0"/>
              <a:t> </a:t>
            </a:r>
            <a:endParaRPr lang="it-IT" sz="1200" i="1" dirty="0"/>
          </a:p>
        </p:txBody>
      </p:sp>
      <p:cxnSp>
        <p:nvCxnSpPr>
          <p:cNvPr id="17" name="Connettore diritto 7"/>
          <p:cNvCxnSpPr/>
          <p:nvPr/>
        </p:nvCxnSpPr>
        <p:spPr>
          <a:xfrm>
            <a:off x="1873504" y="2920860"/>
            <a:ext cx="5039802" cy="1588"/>
          </a:xfrm>
          <a:prstGeom prst="line">
            <a:avLst/>
          </a:prstGeom>
          <a:ln w="28575">
            <a:solidFill>
              <a:srgbClr val="0070C0"/>
            </a:solidFill>
          </a:ln>
          <a:effectLst>
            <a:outerShdw blurRad="50800" dist="12700" dir="5400000" algn="t"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286380" y="500042"/>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sp>
        <p:nvSpPr>
          <p:cNvPr id="22" name="Segnaposto numero diapositiva 21"/>
          <p:cNvSpPr>
            <a:spLocks noGrp="1"/>
          </p:cNvSpPr>
          <p:nvPr>
            <p:ph type="sldNum" sz="quarter" idx="12"/>
          </p:nvPr>
        </p:nvSpPr>
        <p:spPr/>
        <p:txBody>
          <a:bodyPr/>
          <a:lstStyle/>
          <a:p>
            <a:fld id="{04206EC5-AC42-4891-A646-D28A663F9314}" type="slidenum">
              <a:rPr lang="it-IT" smtClean="0"/>
              <a:pPr/>
              <a:t>1</a:t>
            </a:fld>
            <a:endParaRPr lang="it-IT" dirty="0"/>
          </a:p>
        </p:txBody>
      </p:sp>
      <p:pic>
        <p:nvPicPr>
          <p:cNvPr id="11" name="Picture 2" descr="https://image.jimcdn.com/app/cms/image/transf/none/path/s7abcad619f26b15e/image/i35b2d50998529358/version/1640071972/image.png"/>
          <p:cNvPicPr>
            <a:picLocks noChangeAspect="1" noChangeArrowheads="1"/>
          </p:cNvPicPr>
          <p:nvPr/>
        </p:nvPicPr>
        <p:blipFill>
          <a:blip r:embed="rId4"/>
          <a:srcRect/>
          <a:stretch>
            <a:fillRect/>
          </a:stretch>
        </p:blipFill>
        <p:spPr bwMode="auto">
          <a:xfrm>
            <a:off x="285720" y="2714620"/>
            <a:ext cx="1419225" cy="1952625"/>
          </a:xfrm>
          <a:prstGeom prst="rect">
            <a:avLst/>
          </a:prstGeom>
          <a:noFill/>
        </p:spPr>
      </p:pic>
    </p:spTree>
  </p:cSld>
  <p:clrMapOvr>
    <a:masterClrMapping/>
  </p:clrMapOvr>
  <p:transition advTm="1907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a:ln/>
        </p:spPr>
        <p:txBody>
          <a:bodyPr/>
          <a:lstStyle/>
          <a:p>
            <a:fld id="{DA5CD4AE-AAF1-483B-A25F-53098562E516}" type="slidenum">
              <a:rPr lang="it-IT" smtClean="0"/>
              <a:pPr/>
              <a:t>10</a:t>
            </a:fld>
            <a:endParaRPr lang="it-IT" smtClean="0"/>
          </a:p>
        </p:txBody>
      </p:sp>
      <p:sp>
        <p:nvSpPr>
          <p:cNvPr id="26625" name="Rectangle 1"/>
          <p:cNvSpPr>
            <a:spLocks noGrp="1" noChangeArrowheads="1"/>
          </p:cNvSpPr>
          <p:nvPr>
            <p:ph type="title" idx="4294967295"/>
          </p:nvPr>
        </p:nvSpPr>
        <p:spPr>
          <a:xfrm>
            <a:off x="71406" y="142852"/>
            <a:ext cx="8501122" cy="1081088"/>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effectLst>
                  <a:outerShdw blurRad="38100" dist="38100" dir="2700000" algn="tl">
                    <a:srgbClr val="C0C0C0"/>
                  </a:outerShdw>
                </a:effectLst>
                <a:hlinkClick r:id="rId3" action="ppaction://hlinkfile"/>
              </a:rPr>
              <a:t>La solitudine dei RLS nel lavoro debole</a:t>
            </a:r>
            <a:endParaRPr lang="it-IT" dirty="0" smtClean="0">
              <a:effectLst>
                <a:outerShdw blurRad="38100" dist="38100" dir="2700000" algn="tl">
                  <a:srgbClr val="C0C0C0"/>
                </a:outerShdw>
              </a:effectLst>
            </a:endParaRPr>
          </a:p>
        </p:txBody>
      </p:sp>
      <p:pic>
        <p:nvPicPr>
          <p:cNvPr id="7" name="Picture 2" descr="C:\Users\Utente\Desktop\1. Archivio\immagini arte\logo formatore\braccioalzato_sx.jpg"/>
          <p:cNvPicPr>
            <a:picLocks noChangeAspect="1" noChangeArrowheads="1"/>
          </p:cNvPicPr>
          <p:nvPr/>
        </p:nvPicPr>
        <p:blipFill>
          <a:blip r:embed="rId4" cstate="print"/>
          <a:srcRect/>
          <a:stretch>
            <a:fillRect/>
          </a:stretch>
        </p:blipFill>
        <p:spPr bwMode="auto">
          <a:xfrm>
            <a:off x="51846" y="4070010"/>
            <a:ext cx="1376882" cy="2716551"/>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214282" y="1071546"/>
            <a:ext cx="6667347" cy="27146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2214546" y="3429000"/>
            <a:ext cx="6686550" cy="34290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11</a:t>
            </a:fld>
            <a:endParaRPr lang="it-IT"/>
          </a:p>
        </p:txBody>
      </p:sp>
      <p:pic>
        <p:nvPicPr>
          <p:cNvPr id="1026" name="Picture 2"/>
          <p:cNvPicPr>
            <a:picLocks noChangeAspect="1" noChangeArrowheads="1"/>
          </p:cNvPicPr>
          <p:nvPr/>
        </p:nvPicPr>
        <p:blipFill>
          <a:blip r:embed="rId3"/>
          <a:srcRect/>
          <a:stretch>
            <a:fillRect/>
          </a:stretch>
        </p:blipFill>
        <p:spPr bwMode="auto">
          <a:xfrm>
            <a:off x="2000232" y="2000240"/>
            <a:ext cx="5677832" cy="2500330"/>
          </a:xfrm>
          <a:prstGeom prst="rect">
            <a:avLst/>
          </a:prstGeom>
          <a:noFill/>
          <a:ln w="9525">
            <a:noFill/>
            <a:miter lim="800000"/>
            <a:headEnd/>
            <a:tailEnd/>
          </a:ln>
          <a:effectLst/>
        </p:spPr>
      </p:pic>
      <p:pic>
        <p:nvPicPr>
          <p:cNvPr id="15" name="Picture 3" descr="C:\Users\Utente\Desktop\Archivio\1. Archivio\immagini arte\logo formatore\braccioalzato_sx.jpg"/>
          <p:cNvPicPr>
            <a:picLocks noChangeAspect="1" noChangeArrowheads="1"/>
          </p:cNvPicPr>
          <p:nvPr/>
        </p:nvPicPr>
        <p:blipFill>
          <a:blip r:embed="rId4" cstate="print"/>
          <a:srcRect/>
          <a:stretch>
            <a:fillRect/>
          </a:stretch>
        </p:blipFill>
        <p:spPr bwMode="auto">
          <a:xfrm>
            <a:off x="357158" y="3857628"/>
            <a:ext cx="1375903" cy="2714620"/>
          </a:xfrm>
          <a:prstGeom prst="rect">
            <a:avLst/>
          </a:prstGeom>
          <a:noFill/>
        </p:spPr>
      </p:pic>
      <p:sp>
        <p:nvSpPr>
          <p:cNvPr id="10" name="CasellaDiTesto 9"/>
          <p:cNvSpPr txBox="1"/>
          <p:nvPr/>
        </p:nvSpPr>
        <p:spPr>
          <a:xfrm>
            <a:off x="5072066" y="214290"/>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9218" name="Picture 2"/>
          <p:cNvPicPr>
            <a:picLocks noChangeAspect="1" noChangeArrowheads="1"/>
          </p:cNvPicPr>
          <p:nvPr/>
        </p:nvPicPr>
        <p:blipFill>
          <a:blip r:embed="rId5"/>
          <a:srcRect/>
          <a:stretch>
            <a:fillRect/>
          </a:stretch>
        </p:blipFill>
        <p:spPr bwMode="auto">
          <a:xfrm>
            <a:off x="0" y="0"/>
            <a:ext cx="4305300" cy="1790700"/>
          </a:xfrm>
          <a:prstGeom prst="rect">
            <a:avLst/>
          </a:prstGeom>
          <a:solidFill>
            <a:srgbClr val="FFFFFF"/>
          </a:solidFill>
          <a:ln w="9525">
            <a:noFill/>
            <a:miter lim="800000"/>
            <a:headEnd/>
            <a:tailEnd/>
          </a:ln>
        </p:spPr>
      </p:pic>
      <p:sp>
        <p:nvSpPr>
          <p:cNvPr id="9219" name="Rectangle 3"/>
          <p:cNvSpPr>
            <a:spLocks noChangeArrowheads="1"/>
          </p:cNvSpPr>
          <p:nvPr/>
        </p:nvSpPr>
        <p:spPr bwMode="auto">
          <a:xfrm>
            <a:off x="0" y="178592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Van </a:t>
            </a:r>
            <a:r>
              <a:rPr kumimoji="0" lang="it-IT" sz="1000" b="1"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Gogh_La</a:t>
            </a:r>
            <a:r>
              <a:rPr kumimoji="0" lang="it-IT" sz="1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semina delle patate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ttangolo 10"/>
          <p:cNvSpPr/>
          <p:nvPr/>
        </p:nvSpPr>
        <p:spPr>
          <a:xfrm>
            <a:off x="1857356" y="4572008"/>
            <a:ext cx="6429420" cy="1631216"/>
          </a:xfrm>
          <a:prstGeom prst="rect">
            <a:avLst/>
          </a:prstGeom>
        </p:spPr>
        <p:txBody>
          <a:bodyPr wrap="square">
            <a:spAutoFit/>
          </a:bodyPr>
          <a:lstStyle/>
          <a:p>
            <a:r>
              <a:rPr lang="it-IT" sz="2800" b="1" dirty="0" smtClean="0"/>
              <a:t>Stress lavoro-correlato</a:t>
            </a:r>
          </a:p>
          <a:p>
            <a:r>
              <a:rPr lang="it-IT" dirty="0" smtClean="0"/>
              <a:t>Reazioni fisiche ed emotive dannose che si manifestano quando le persone </a:t>
            </a:r>
            <a:r>
              <a:rPr lang="it-IT" b="1" dirty="0" smtClean="0">
                <a:solidFill>
                  <a:srgbClr val="FF0000"/>
                </a:solidFill>
              </a:rPr>
              <a:t>PERCEPISCONO</a:t>
            </a:r>
            <a:r>
              <a:rPr lang="it-IT" dirty="0" smtClean="0"/>
              <a:t> uno squilibrio tra “le richieste avanzate nei loro confronti e le loro </a:t>
            </a:r>
            <a:r>
              <a:rPr lang="it-IT" b="1" dirty="0" smtClean="0">
                <a:solidFill>
                  <a:srgbClr val="FF0000"/>
                </a:solidFill>
              </a:rPr>
              <a:t>capacità, risorse ed esigenze</a:t>
            </a:r>
            <a:r>
              <a:rPr lang="it-IT" dirty="0" smtClean="0"/>
              <a:t>.”</a:t>
            </a:r>
            <a:endParaRPr lang="it-IT" b="1" dirty="0" smtClean="0"/>
          </a:p>
          <a:p>
            <a:endParaRPr lang="it-IT" dirty="0"/>
          </a:p>
        </p:txBody>
      </p:sp>
    </p:spTree>
    <p:custDataLst>
      <p:tags r:id="rId1"/>
    </p:custDataLst>
  </p:cSld>
  <p:clrMapOvr>
    <a:masterClrMapping/>
  </p:clrMapOvr>
  <p:transition advTm="19376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5286388"/>
            <a:ext cx="8229600" cy="1143000"/>
          </a:xfrm>
        </p:spPr>
        <p:txBody>
          <a:bodyPr>
            <a:normAutofit/>
          </a:bodyPr>
          <a:lstStyle/>
          <a:p>
            <a:r>
              <a:rPr lang="it-IT" sz="1600" dirty="0" smtClean="0"/>
              <a:t>Ugo </a:t>
            </a:r>
            <a:r>
              <a:rPr lang="it-IT" sz="1600" dirty="0" err="1" smtClean="0"/>
              <a:t>Moreli</a:t>
            </a:r>
            <a:r>
              <a:rPr lang="it-IT" sz="1600" dirty="0" smtClean="0"/>
              <a:t>, Giuseppe </a:t>
            </a:r>
            <a:r>
              <a:rPr lang="it-IT" sz="1600" dirty="0" err="1" smtClean="0"/>
              <a:t>Varchetta</a:t>
            </a:r>
            <a:r>
              <a:rPr lang="it-IT" sz="1600" dirty="0" smtClean="0"/>
              <a:t/>
            </a:r>
            <a:br>
              <a:rPr lang="it-IT" sz="1600" dirty="0" smtClean="0"/>
            </a:br>
            <a:r>
              <a:rPr lang="it-IT" sz="1600" dirty="0" smtClean="0"/>
              <a:t>Francesco Novara – Il lavoro non è più quello di un tempo</a:t>
            </a:r>
            <a:br>
              <a:rPr lang="it-IT" sz="1600" dirty="0" smtClean="0"/>
            </a:br>
            <a:r>
              <a:rPr lang="it-IT" sz="1600" dirty="0" err="1" smtClean="0"/>
              <a:t>Guerini</a:t>
            </a:r>
            <a:r>
              <a:rPr lang="it-IT" sz="1600" dirty="0" smtClean="0"/>
              <a:t> </a:t>
            </a:r>
            <a:r>
              <a:rPr lang="it-IT" sz="1600" dirty="0" err="1" smtClean="0"/>
              <a:t>Next</a:t>
            </a:r>
            <a:r>
              <a:rPr lang="it-IT" sz="1600" dirty="0" smtClean="0"/>
              <a:t> srl, 2021</a:t>
            </a:r>
            <a:endParaRPr lang="it-IT" sz="1600" dirty="0"/>
          </a:p>
        </p:txBody>
      </p:sp>
      <p:sp>
        <p:nvSpPr>
          <p:cNvPr id="3" name="Segnaposto contenuto 2"/>
          <p:cNvSpPr>
            <a:spLocks noGrp="1"/>
          </p:cNvSpPr>
          <p:nvPr>
            <p:ph idx="1"/>
          </p:nvPr>
        </p:nvSpPr>
        <p:spPr>
          <a:xfrm>
            <a:off x="357158" y="1571612"/>
            <a:ext cx="8229600" cy="3954459"/>
          </a:xfrm>
        </p:spPr>
        <p:txBody>
          <a:bodyPr>
            <a:normAutofit/>
          </a:bodyPr>
          <a:lstStyle/>
          <a:p>
            <a:pPr>
              <a:buNone/>
            </a:pPr>
            <a:r>
              <a:rPr lang="it-IT" sz="2000" dirty="0" smtClean="0"/>
              <a:t>… Raccontava il capo intermedio della tenacia con la quale il direttore tecnico dell’azienda, negli anni di costruzione della fabbrica, in fase di progettazione aveva imposto all’architetto quel grande ballatoio, prospiciente le linee di produzione, dal quale diceva si sarebbe potuto controllare con un solo sguardo tutto l’andamento della produzione e le eventuali varianti intervenienti.</a:t>
            </a:r>
          </a:p>
          <a:p>
            <a:pPr>
              <a:buNone/>
            </a:pPr>
            <a:r>
              <a:rPr lang="it-IT" sz="2000" dirty="0" smtClean="0"/>
              <a:t>Esistono sguardi – sosteneva (Francesco Novara) – che non si curano, nel senso che non si preoccupano delle conseguenze generate dal proprio guardare, in chi si sente guardato, completamente disinteressati questi sguardi delle reazioni profonde che spesso sono di disagio, come se fossero portatori di intrusione, di controlli ingiustificati … </a:t>
            </a:r>
            <a:endParaRPr lang="it-IT" sz="2000" dirty="0"/>
          </a:p>
        </p:txBody>
      </p:sp>
      <p:sp>
        <p:nvSpPr>
          <p:cNvPr id="4" name="Segnaposto numero diapositiva 3"/>
          <p:cNvSpPr>
            <a:spLocks noGrp="1"/>
          </p:cNvSpPr>
          <p:nvPr>
            <p:ph type="sldNum" sz="quarter" idx="12"/>
          </p:nvPr>
        </p:nvSpPr>
        <p:spPr/>
        <p:txBody>
          <a:bodyPr/>
          <a:lstStyle/>
          <a:p>
            <a:fld id="{04206EC5-AC42-4891-A646-D28A663F9314}" type="slidenum">
              <a:rPr lang="it-IT" smtClean="0"/>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4206EC5-AC42-4891-A646-D28A663F9314}" type="slidenum">
              <a:rPr lang="it-IT" smtClean="0"/>
              <a:pPr/>
              <a:t>13</a:t>
            </a:fld>
            <a:endParaRPr lang="it-IT"/>
          </a:p>
        </p:txBody>
      </p:sp>
      <p:sp>
        <p:nvSpPr>
          <p:cNvPr id="5" name="CasellaDiTesto 4">
            <a:extLst>
              <a:ext uri="{FF2B5EF4-FFF2-40B4-BE49-F238E27FC236}">
                <a16:creationId xmlns="" xmlns:a16="http://schemas.microsoft.com/office/drawing/2014/main" id="{E55C04CA-720F-4349-8FA5-FB1F6B1A1195}"/>
              </a:ext>
            </a:extLst>
          </p:cNvPr>
          <p:cNvSpPr txBox="1"/>
          <p:nvPr/>
        </p:nvSpPr>
        <p:spPr>
          <a:xfrm>
            <a:off x="1571604" y="2308579"/>
            <a:ext cx="6215106" cy="4339650"/>
          </a:xfrm>
          <a:prstGeom prst="rect">
            <a:avLst/>
          </a:prstGeom>
          <a:noFill/>
        </p:spPr>
        <p:txBody>
          <a:bodyPr wrap="square" rtlCol="0">
            <a:spAutoFit/>
          </a:bodyPr>
          <a:lstStyle/>
          <a:p>
            <a:pPr algn="just">
              <a:buFont typeface="Arial" pitchFamily="34" charset="0"/>
              <a:buChar char="•"/>
            </a:pPr>
            <a:r>
              <a:rPr lang="it-IT" sz="2000" dirty="0" smtClean="0"/>
              <a:t> I </a:t>
            </a:r>
            <a:r>
              <a:rPr lang="it-IT" sz="2000" b="1" dirty="0" smtClean="0"/>
              <a:t>segnali soggettivi </a:t>
            </a:r>
            <a:r>
              <a:rPr lang="it-IT" sz="2000" dirty="0" smtClean="0"/>
              <a:t>non sono di per sé ingannatori. (Cartesio) </a:t>
            </a:r>
          </a:p>
          <a:p>
            <a:pPr algn="just"/>
            <a:r>
              <a:rPr lang="it-IT" sz="2000" dirty="0" smtClean="0"/>
              <a:t>Sono realtà fisiologiche autentiche. La loro autenticità ed inautenticità è legata ai contesti in cui l’Io li colloca e li legge ma di per sé sono portatori di </a:t>
            </a:r>
            <a:r>
              <a:rPr lang="it-IT" sz="2000" b="1" dirty="0" smtClean="0"/>
              <a:t>verità esistenziali</a:t>
            </a:r>
            <a:r>
              <a:rPr lang="it-IT" sz="2000" dirty="0" smtClean="0"/>
              <a:t>.</a:t>
            </a:r>
          </a:p>
          <a:p>
            <a:pPr algn="just">
              <a:buFont typeface="Arial" pitchFamily="34" charset="0"/>
              <a:buChar char="•"/>
            </a:pPr>
            <a:r>
              <a:rPr lang="it-IT" sz="2000" dirty="0" smtClean="0"/>
              <a:t> L’esperienza ci dice che questi link tra sensazioni soggettive psicofisiche di malessere e sviluppo di patologie non sono sempre evidenti e ovvie, né per i lavoratori né per gli operatori.</a:t>
            </a:r>
          </a:p>
          <a:p>
            <a:pPr algn="just">
              <a:buFont typeface="Arial" pitchFamily="34" charset="0"/>
              <a:buChar char="•"/>
            </a:pPr>
            <a:r>
              <a:rPr lang="it-IT" sz="2000" dirty="0" smtClean="0"/>
              <a:t> La comunicazione del proprio disagio lavorativo può consentire dei significativi miglioramenti dei processi produttivi dell’organizzazione.</a:t>
            </a:r>
          </a:p>
          <a:p>
            <a:pPr algn="just"/>
            <a:endParaRPr lang="it-IT" sz="1200" dirty="0" smtClean="0"/>
          </a:p>
          <a:p>
            <a:pPr algn="just"/>
            <a:r>
              <a:rPr lang="it-IT" sz="1200" dirty="0" err="1" smtClean="0"/>
              <a:t>Vezio</a:t>
            </a:r>
            <a:r>
              <a:rPr lang="it-IT" sz="1200" dirty="0" smtClean="0"/>
              <a:t> </a:t>
            </a:r>
            <a:r>
              <a:rPr lang="it-IT" sz="1200" dirty="0" err="1" smtClean="0"/>
              <a:t>Ruggieri</a:t>
            </a:r>
            <a:r>
              <a:rPr lang="it-IT" sz="1200" dirty="0" smtClean="0"/>
              <a:t>, Nuovi orientamenti nella descrizione del disagio lavorativo, su Un Treno carico di stress. </a:t>
            </a:r>
          </a:p>
        </p:txBody>
      </p:sp>
      <p:pic>
        <p:nvPicPr>
          <p:cNvPr id="6"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52825" y="3857628"/>
            <a:ext cx="1375903" cy="2714620"/>
          </a:xfrm>
          <a:prstGeom prst="rect">
            <a:avLst/>
          </a:prstGeom>
          <a:noFill/>
        </p:spPr>
      </p:pic>
      <p:sp>
        <p:nvSpPr>
          <p:cNvPr id="7" name="CasellaDiTesto 6">
            <a:extLst>
              <a:ext uri="{FF2B5EF4-FFF2-40B4-BE49-F238E27FC236}">
                <a16:creationId xmlns="" xmlns:a16="http://schemas.microsoft.com/office/drawing/2014/main" id="{E55C04CA-720F-4349-8FA5-FB1F6B1A1195}"/>
              </a:ext>
            </a:extLst>
          </p:cNvPr>
          <p:cNvSpPr txBox="1"/>
          <p:nvPr/>
        </p:nvSpPr>
        <p:spPr>
          <a:xfrm>
            <a:off x="1000100" y="1423088"/>
            <a:ext cx="7601774" cy="1077218"/>
          </a:xfrm>
          <a:prstGeom prst="rect">
            <a:avLst/>
          </a:prstGeom>
          <a:noFill/>
        </p:spPr>
        <p:txBody>
          <a:bodyPr wrap="square" rtlCol="0">
            <a:spAutoFit/>
          </a:bodyPr>
          <a:lstStyle/>
          <a:p>
            <a:pPr algn="ctr"/>
            <a:r>
              <a:rPr lang="it-IT" sz="3200" b="1" dirty="0" smtClean="0"/>
              <a:t>La percezione soggettiva nella valutazione dei rischi organizzativi</a:t>
            </a:r>
          </a:p>
        </p:txBody>
      </p:sp>
      <p:sp>
        <p:nvSpPr>
          <p:cNvPr id="8" name="CasellaDiTesto 7"/>
          <p:cNvSpPr txBox="1"/>
          <p:nvPr/>
        </p:nvSpPr>
        <p:spPr>
          <a:xfrm>
            <a:off x="5286380"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9" name="Picture 3"/>
          <p:cNvPicPr>
            <a:picLocks noChangeAspect="1" noChangeArrowheads="1"/>
          </p:cNvPicPr>
          <p:nvPr/>
        </p:nvPicPr>
        <p:blipFill>
          <a:blip r:embed="rId3"/>
          <a:srcRect/>
          <a:stretch>
            <a:fillRect/>
          </a:stretch>
        </p:blipFill>
        <p:spPr bwMode="auto">
          <a:xfrm>
            <a:off x="0" y="0"/>
            <a:ext cx="4392613" cy="15113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14</a:t>
            </a:fld>
            <a:endParaRPr lang="it-IT"/>
          </a:p>
        </p:txBody>
      </p:sp>
      <p:sp>
        <p:nvSpPr>
          <p:cNvPr id="11" name="CasellaDiTesto 10">
            <a:extLst>
              <a:ext uri="{FF2B5EF4-FFF2-40B4-BE49-F238E27FC236}">
                <a16:creationId xmlns:a16="http://schemas.microsoft.com/office/drawing/2014/main" xmlns="" id="{E55C04CA-720F-4349-8FA5-FB1F6B1A1195}"/>
              </a:ext>
            </a:extLst>
          </p:cNvPr>
          <p:cNvSpPr txBox="1"/>
          <p:nvPr/>
        </p:nvSpPr>
        <p:spPr>
          <a:xfrm>
            <a:off x="5143504" y="285728"/>
            <a:ext cx="3571900" cy="830997"/>
          </a:xfrm>
          <a:prstGeom prst="rect">
            <a:avLst/>
          </a:prstGeom>
          <a:noFill/>
        </p:spPr>
        <p:txBody>
          <a:bodyPr wrap="square" rtlCol="0">
            <a:spAutoFit/>
          </a:bodyPr>
          <a:lstStyle/>
          <a:p>
            <a:pPr algn="just">
              <a:spcAft>
                <a:spcPts val="1200"/>
              </a:spcAft>
            </a:pPr>
            <a:r>
              <a:rPr lang="it-IT" sz="2400" b="1" dirty="0" smtClean="0"/>
              <a:t>Sintomatologie riferite dai lavoratori </a:t>
            </a:r>
          </a:p>
        </p:txBody>
      </p:sp>
      <p:pic>
        <p:nvPicPr>
          <p:cNvPr id="2050" name="Picture 2"/>
          <p:cNvPicPr>
            <a:picLocks noChangeAspect="1" noChangeArrowheads="1"/>
          </p:cNvPicPr>
          <p:nvPr/>
        </p:nvPicPr>
        <p:blipFill>
          <a:blip r:embed="rId3"/>
          <a:srcRect/>
          <a:stretch>
            <a:fillRect/>
          </a:stretch>
        </p:blipFill>
        <p:spPr bwMode="auto">
          <a:xfrm>
            <a:off x="214282" y="214290"/>
            <a:ext cx="4638675" cy="350046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500562" y="1785926"/>
            <a:ext cx="4610100" cy="304800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42844" y="4143381"/>
            <a:ext cx="4600575" cy="2571768"/>
          </a:xfrm>
          <a:prstGeom prst="rect">
            <a:avLst/>
          </a:prstGeom>
          <a:noFill/>
          <a:ln w="9525">
            <a:noFill/>
            <a:miter lim="800000"/>
            <a:headEnd/>
            <a:tailEnd/>
          </a:ln>
          <a:effectLst/>
        </p:spPr>
      </p:pic>
    </p:spTree>
    <p:custDataLst>
      <p:tags r:id="rId1"/>
    </p:custDataLst>
  </p:cSld>
  <p:clrMapOvr>
    <a:masterClrMapping/>
  </p:clrMapOvr>
  <p:transition advTm="563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1714480" y="1162032"/>
            <a:ext cx="4786346" cy="623894"/>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dirty="0">
                <a:solidFill>
                  <a:srgbClr val="002060"/>
                </a:solidFill>
                <a:latin typeface="+mn-lt"/>
              </a:rPr>
              <a:t>I RISCHI ORGANIZZATIVI</a:t>
            </a:r>
          </a:p>
        </p:txBody>
      </p:sp>
      <p:sp>
        <p:nvSpPr>
          <p:cNvPr id="32770" name="Text Box 2"/>
          <p:cNvSpPr txBox="1">
            <a:spLocks noChangeArrowheads="1"/>
          </p:cNvSpPr>
          <p:nvPr/>
        </p:nvSpPr>
        <p:spPr bwMode="auto">
          <a:xfrm>
            <a:off x="1571604" y="1428736"/>
            <a:ext cx="4714908" cy="4500594"/>
          </a:xfrm>
          <a:prstGeom prst="rect">
            <a:avLst/>
          </a:prstGeom>
          <a:noFill/>
          <a:ln w="9525" cap="flat">
            <a:noFill/>
            <a:round/>
            <a:headEnd/>
            <a:tailEnd/>
          </a:ln>
          <a:effectLst/>
        </p:spPr>
        <p:txBody>
          <a:bodyPr lIns="0" tIns="9000" rIns="0" bIns="0"/>
          <a:lstStyle/>
          <a:p>
            <a:pPr algn="just">
              <a:lnSpc>
                <a:spcPct val="100000"/>
              </a:lnSpc>
              <a:spcAft>
                <a:spcPts val="563"/>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smtClean="0">
              <a:solidFill>
                <a:srgbClr val="000000"/>
              </a:solidFill>
              <a:latin typeface="Calibri" pitchFamily="16" charset="0"/>
              <a:cs typeface="Calibri" pitchFamily="16" charset="0"/>
            </a:endParaRPr>
          </a:p>
          <a:p>
            <a:pPr algn="just"/>
            <a:r>
              <a:rPr lang="it-IT" sz="2000" dirty="0" smtClean="0"/>
              <a:t>Comprendere l’interazione tra i lavoratori e gli strumenti che nel lavoro dovranno ridurre il carico bio-meccanico, su un lavoratore che dovrà restare al lavoro più a lungo di quanto avveniva nel passato, e </a:t>
            </a:r>
            <a:r>
              <a:rPr lang="it-IT" sz="2000" b="1" dirty="0" smtClean="0">
                <a:solidFill>
                  <a:srgbClr val="FF0000"/>
                </a:solidFill>
              </a:rPr>
              <a:t>contrastare l’invecchiamento della popolazione</a:t>
            </a:r>
            <a:r>
              <a:rPr lang="it-IT" sz="2000" dirty="0" smtClean="0"/>
              <a:t>: </a:t>
            </a:r>
          </a:p>
          <a:p>
            <a:pPr algn="just"/>
            <a:r>
              <a:rPr lang="it-IT" sz="2000" b="1" dirty="0" smtClean="0">
                <a:solidFill>
                  <a:srgbClr val="FF0000"/>
                </a:solidFill>
              </a:rPr>
              <a:t>la digitalizzazione dei servizi potrà determinare una riduzione dell’autonomia lavorativa.</a:t>
            </a:r>
          </a:p>
          <a:p>
            <a:pPr algn="just"/>
            <a:r>
              <a:rPr lang="it-IT" sz="2000" b="1" dirty="0" smtClean="0"/>
              <a:t>La velocità nei cambiamenti, l’eliminazione di confini tra vita privata e vita lavorativa e la virtualizzazione delle relazioni umane nell’ambiente di lavoro costituiscono fattori che possono scatenare condizioni di disagio.  </a:t>
            </a:r>
          </a:p>
          <a:p>
            <a:pPr algn="just"/>
            <a:endParaRPr lang="it-IT" sz="2000" b="1" dirty="0" smtClean="0">
              <a:solidFill>
                <a:srgbClr val="FF0000"/>
              </a:solidFill>
            </a:endParaRPr>
          </a:p>
          <a:p>
            <a:pPr algn="just">
              <a:lnSpc>
                <a:spcPct val="100000"/>
              </a:lnSpc>
              <a:spcAft>
                <a:spcPts val="56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i="1" dirty="0">
              <a:solidFill>
                <a:srgbClr val="000000"/>
              </a:solidFill>
              <a:latin typeface="Calibri" pitchFamily="16" charset="0"/>
              <a:cs typeface="Calibri" pitchFamily="16" charset="0"/>
            </a:endParaRPr>
          </a:p>
        </p:txBody>
      </p:sp>
      <p:sp>
        <p:nvSpPr>
          <p:cNvPr id="5" name="Segnaposto numero diapositiva 12"/>
          <p:cNvSpPr>
            <a:spLocks noGrp="1"/>
          </p:cNvSpPr>
          <p:nvPr>
            <p:ph type="sldNum" sz="quarter" idx="12"/>
          </p:nvPr>
        </p:nvSpPr>
        <p:spPr>
          <a:xfrm>
            <a:off x="6553200" y="6356350"/>
            <a:ext cx="2133600" cy="365125"/>
          </a:xfrm>
        </p:spPr>
        <p:txBody>
          <a:bodyPr/>
          <a:lstStyle/>
          <a:p>
            <a:fld id="{04206EC5-AC42-4891-A646-D28A663F9314}" type="slidenum">
              <a:rPr lang="it-IT" smtClean="0"/>
              <a:pPr/>
              <a:t>15</a:t>
            </a:fld>
            <a:endParaRPr lang="it-IT" dirty="0"/>
          </a:p>
        </p:txBody>
      </p:sp>
      <p:pic>
        <p:nvPicPr>
          <p:cNvPr id="8"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51846" y="4070010"/>
            <a:ext cx="1376882" cy="2716551"/>
          </a:xfrm>
          <a:prstGeom prst="rect">
            <a:avLst/>
          </a:prstGeom>
          <a:noFill/>
        </p:spPr>
      </p:pic>
      <p:sp>
        <p:nvSpPr>
          <p:cNvPr id="10" name="CasellaDiTesto 9"/>
          <p:cNvSpPr txBox="1"/>
          <p:nvPr/>
        </p:nvSpPr>
        <p:spPr>
          <a:xfrm>
            <a:off x="5286380" y="220784"/>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11" name="Picture 2"/>
          <p:cNvPicPr>
            <a:picLocks noChangeAspect="1" noChangeArrowheads="1"/>
          </p:cNvPicPr>
          <p:nvPr/>
        </p:nvPicPr>
        <p:blipFill>
          <a:blip r:embed="rId4"/>
          <a:srcRect/>
          <a:stretch>
            <a:fillRect/>
          </a:stretch>
        </p:blipFill>
        <p:spPr bwMode="auto">
          <a:xfrm>
            <a:off x="6492282" y="1428736"/>
            <a:ext cx="2449523" cy="3071834"/>
          </a:xfrm>
          <a:prstGeom prst="rect">
            <a:avLst/>
          </a:prstGeom>
          <a:noFill/>
          <a:ln w="9525">
            <a:noFill/>
            <a:miter lim="800000"/>
            <a:headEnd/>
            <a:tailEnd/>
          </a:ln>
          <a:effectLst/>
        </p:spPr>
      </p:pic>
      <p:pic>
        <p:nvPicPr>
          <p:cNvPr id="3074" name="Picture 2" descr="Capelletti Antichità | B200"/>
          <p:cNvPicPr>
            <a:picLocks noChangeAspect="1" noChangeArrowheads="1"/>
          </p:cNvPicPr>
          <p:nvPr/>
        </p:nvPicPr>
        <p:blipFill>
          <a:blip r:embed="rId5" cstate="print"/>
          <a:srcRect/>
          <a:stretch>
            <a:fillRect/>
          </a:stretch>
        </p:blipFill>
        <p:spPr bwMode="auto">
          <a:xfrm>
            <a:off x="1" y="0"/>
            <a:ext cx="1928794" cy="1363208"/>
          </a:xfrm>
          <a:prstGeom prst="rect">
            <a:avLst/>
          </a:prstGeom>
          <a:noFill/>
          <a:ln w="9525">
            <a:noFill/>
            <a:miter lim="800000"/>
            <a:headEnd/>
            <a:tailEnd/>
          </a:ln>
        </p:spPr>
      </p:pic>
      <p:sp>
        <p:nvSpPr>
          <p:cNvPr id="3075" name="Rectangle 3"/>
          <p:cNvSpPr>
            <a:spLocks noChangeArrowheads="1"/>
          </p:cNvSpPr>
          <p:nvPr/>
        </p:nvSpPr>
        <p:spPr bwMode="auto">
          <a:xfrm>
            <a:off x="1928794" y="0"/>
            <a:ext cx="242889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Antonio Rotta, Dal Calzolaio Venezia 1895</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16</a:t>
            </a:fld>
            <a:endParaRPr lang="it-IT"/>
          </a:p>
        </p:txBody>
      </p:sp>
      <p:sp>
        <p:nvSpPr>
          <p:cNvPr id="10" name="CasellaDiTesto 9"/>
          <p:cNvSpPr txBox="1"/>
          <p:nvPr/>
        </p:nvSpPr>
        <p:spPr>
          <a:xfrm>
            <a:off x="2285984" y="5286388"/>
            <a:ext cx="5429288" cy="646331"/>
          </a:xfrm>
          <a:prstGeom prst="rect">
            <a:avLst/>
          </a:prstGeom>
          <a:noFill/>
        </p:spPr>
        <p:txBody>
          <a:bodyPr wrap="square" rtlCol="0">
            <a:spAutoFit/>
          </a:bodyPr>
          <a:lstStyle/>
          <a:p>
            <a:r>
              <a:rPr lang="it-IT" b="1" dirty="0" smtClean="0">
                <a:hlinkClick r:id="rId2"/>
              </a:rPr>
              <a:t>Vediamo ora un breve filmato che ci aiuta a completare quello che abbiamo detto sull’ergonomia cognitiva</a:t>
            </a:r>
            <a:endParaRPr lang="it-IT" b="1" dirty="0"/>
          </a:p>
        </p:txBody>
      </p:sp>
      <p:sp>
        <p:nvSpPr>
          <p:cNvPr id="11" name="CasellaDiTesto 10"/>
          <p:cNvSpPr txBox="1"/>
          <p:nvPr/>
        </p:nvSpPr>
        <p:spPr>
          <a:xfrm>
            <a:off x="5286380" y="285728"/>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4098" name="Picture 2" descr="https://www.youtube.com/watch?v=iGtMkNrWbkY">
            <a:hlinkClick r:id="rId3"/>
          </p:cNvPr>
          <p:cNvPicPr>
            <a:picLocks noChangeAspect="1" noChangeArrowheads="1"/>
          </p:cNvPicPr>
          <p:nvPr/>
        </p:nvPicPr>
        <p:blipFill>
          <a:blip r:embed="rId4"/>
          <a:srcRect/>
          <a:stretch>
            <a:fillRect/>
          </a:stretch>
        </p:blipFill>
        <p:spPr bwMode="auto">
          <a:xfrm>
            <a:off x="5238776" y="2271723"/>
            <a:ext cx="3048000" cy="2800351"/>
          </a:xfrm>
          <a:prstGeom prst="rect">
            <a:avLst/>
          </a:prstGeom>
          <a:noFill/>
        </p:spPr>
      </p:pic>
      <p:pic>
        <p:nvPicPr>
          <p:cNvPr id="15" name="Picture 3" descr="C:\Users\Utente\Desktop\Archivio\1. Archivio\immagini arte\logo formatore\braccioalzato_sx.jpg"/>
          <p:cNvPicPr>
            <a:picLocks noChangeAspect="1" noChangeArrowheads="1"/>
          </p:cNvPicPr>
          <p:nvPr/>
        </p:nvPicPr>
        <p:blipFill>
          <a:blip r:embed="rId5" cstate="print"/>
          <a:srcRect/>
          <a:stretch>
            <a:fillRect/>
          </a:stretch>
        </p:blipFill>
        <p:spPr bwMode="auto">
          <a:xfrm>
            <a:off x="52825" y="3857628"/>
            <a:ext cx="1375903" cy="2714620"/>
          </a:xfrm>
          <a:prstGeom prst="rect">
            <a:avLst/>
          </a:prstGeom>
          <a:noFill/>
        </p:spPr>
      </p:pic>
      <p:pic>
        <p:nvPicPr>
          <p:cNvPr id="21507" name="Picture 3"/>
          <p:cNvPicPr>
            <a:picLocks noChangeAspect="1" noChangeArrowheads="1"/>
          </p:cNvPicPr>
          <p:nvPr/>
        </p:nvPicPr>
        <p:blipFill>
          <a:blip r:embed="rId6"/>
          <a:srcRect/>
          <a:stretch>
            <a:fillRect/>
          </a:stretch>
        </p:blipFill>
        <p:spPr bwMode="auto">
          <a:xfrm>
            <a:off x="2571736" y="3171837"/>
            <a:ext cx="2219325" cy="1971675"/>
          </a:xfrm>
          <a:prstGeom prst="rect">
            <a:avLst/>
          </a:prstGeom>
          <a:noFill/>
          <a:ln w="9525">
            <a:noFill/>
            <a:miter lim="800000"/>
            <a:headEnd/>
            <a:tailEnd/>
          </a:ln>
          <a:effectLst/>
        </p:spPr>
      </p:pic>
      <p:pic>
        <p:nvPicPr>
          <p:cNvPr id="14" name="Picture 3"/>
          <p:cNvPicPr>
            <a:picLocks noChangeAspect="1" noChangeArrowheads="1"/>
          </p:cNvPicPr>
          <p:nvPr/>
        </p:nvPicPr>
        <p:blipFill>
          <a:blip r:embed="rId7"/>
          <a:srcRect/>
          <a:stretch>
            <a:fillRect/>
          </a:stretch>
        </p:blipFill>
        <p:spPr bwMode="auto">
          <a:xfrm>
            <a:off x="1" y="0"/>
            <a:ext cx="2643174" cy="1701807"/>
          </a:xfrm>
          <a:prstGeom prst="rect">
            <a:avLst/>
          </a:prstGeom>
          <a:noFill/>
          <a:ln w="9525">
            <a:noFill/>
            <a:round/>
            <a:headEnd/>
            <a:tailEnd/>
          </a:ln>
        </p:spPr>
      </p:pic>
      <p:sp>
        <p:nvSpPr>
          <p:cNvPr id="16" name="Rectangle 4"/>
          <p:cNvSpPr>
            <a:spLocks noChangeArrowheads="1"/>
          </p:cNvSpPr>
          <p:nvPr/>
        </p:nvSpPr>
        <p:spPr bwMode="auto">
          <a:xfrm>
            <a:off x="2643174" y="0"/>
            <a:ext cx="3348038" cy="276225"/>
          </a:xfrm>
          <a:prstGeom prst="rect">
            <a:avLst/>
          </a:prstGeom>
          <a:noFill/>
          <a:ln w="9525">
            <a:noFill/>
            <a:round/>
            <a:headEnd/>
            <a:tailEnd/>
          </a:ln>
        </p:spPr>
        <p:txBody>
          <a:bodyPr lIns="90000" tIns="46800" rIns="90000" bIns="46800">
            <a:spAutoFit/>
          </a:bodyPr>
          <a:lstStyle/>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dirty="0" err="1">
                <a:solidFill>
                  <a:srgbClr val="000000"/>
                </a:solidFill>
              </a:rPr>
              <a:t>Ampelio</a:t>
            </a:r>
            <a:r>
              <a:rPr lang="it-IT" sz="1200" dirty="0">
                <a:solidFill>
                  <a:srgbClr val="000000"/>
                </a:solidFill>
              </a:rPr>
              <a:t> </a:t>
            </a:r>
            <a:r>
              <a:rPr lang="it-IT" sz="1200" dirty="0" err="1">
                <a:solidFill>
                  <a:srgbClr val="000000"/>
                </a:solidFill>
              </a:rPr>
              <a:t>Tettamanti</a:t>
            </a:r>
            <a:r>
              <a:rPr lang="it-IT" sz="1200" dirty="0">
                <a:solidFill>
                  <a:srgbClr val="000000"/>
                </a:solidFill>
              </a:rPr>
              <a:t> – Operai di Milano 1955</a:t>
            </a:r>
          </a:p>
        </p:txBody>
      </p:sp>
      <p:sp>
        <p:nvSpPr>
          <p:cNvPr id="17" name="Rettangolo 16"/>
          <p:cNvSpPr/>
          <p:nvPr/>
        </p:nvSpPr>
        <p:spPr>
          <a:xfrm>
            <a:off x="3633479" y="1214422"/>
            <a:ext cx="4245329" cy="461665"/>
          </a:xfrm>
          <a:prstGeom prst="rect">
            <a:avLst/>
          </a:prstGeom>
        </p:spPr>
        <p:txBody>
          <a:bodyPr wrap="none">
            <a:spAutoFit/>
          </a:bodyPr>
          <a:lstStyle/>
          <a:p>
            <a:r>
              <a:rPr lang="it-IT" sz="2400" b="1" dirty="0" smtClean="0"/>
              <a:t>L’ergonomia cognitiva riguarda: </a:t>
            </a:r>
            <a:endParaRPr lang="it-IT" sz="2400" dirty="0"/>
          </a:p>
        </p:txBody>
      </p:sp>
      <p:sp>
        <p:nvSpPr>
          <p:cNvPr id="18" name="Rettangolo 17"/>
          <p:cNvSpPr/>
          <p:nvPr/>
        </p:nvSpPr>
        <p:spPr>
          <a:xfrm>
            <a:off x="214282" y="1714488"/>
            <a:ext cx="4572000" cy="1631216"/>
          </a:xfrm>
          <a:prstGeom prst="rect">
            <a:avLst/>
          </a:prstGeom>
        </p:spPr>
        <p:txBody>
          <a:bodyPr>
            <a:spAutoFit/>
          </a:bodyPr>
          <a:lstStyle/>
          <a:p>
            <a:pPr lvl="1" algn="just">
              <a:buFont typeface="Arial" pitchFamily="34" charset="0"/>
              <a:buChar char="•"/>
            </a:pPr>
            <a:r>
              <a:rPr lang="it-IT" sz="2000" dirty="0" smtClean="0"/>
              <a:t> l’analisi degli </a:t>
            </a:r>
            <a:r>
              <a:rPr lang="it-IT" sz="2000" b="1" dirty="0" smtClean="0">
                <a:solidFill>
                  <a:srgbClr val="FF0000"/>
                </a:solidFill>
              </a:rPr>
              <a:t>effetti</a:t>
            </a:r>
            <a:r>
              <a:rPr lang="it-IT" sz="2000" dirty="0" smtClean="0"/>
              <a:t> che le macchine che utilizziamo, le modalità con le quali le utilizziamo e l’ambiente di lavoro producono </a:t>
            </a:r>
            <a:r>
              <a:rPr lang="it-IT" sz="2000" b="1" dirty="0" smtClean="0">
                <a:solidFill>
                  <a:srgbClr val="FF0000"/>
                </a:solidFill>
              </a:rPr>
              <a:t>sulla parte psicologica e cerebrale</a:t>
            </a:r>
            <a:r>
              <a:rPr lang="it-IT" sz="20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17</a:t>
            </a:fld>
            <a:endParaRPr lang="it-IT"/>
          </a:p>
        </p:txBody>
      </p:sp>
      <p:sp>
        <p:nvSpPr>
          <p:cNvPr id="11" name="CasellaDiTesto 10">
            <a:extLst>
              <a:ext uri="{FF2B5EF4-FFF2-40B4-BE49-F238E27FC236}">
                <a16:creationId xmlns:a16="http://schemas.microsoft.com/office/drawing/2014/main" xmlns="" id="{E55C04CA-720F-4349-8FA5-FB1F6B1A1195}"/>
              </a:ext>
            </a:extLst>
          </p:cNvPr>
          <p:cNvSpPr txBox="1"/>
          <p:nvPr/>
        </p:nvSpPr>
        <p:spPr>
          <a:xfrm>
            <a:off x="1428728" y="1428736"/>
            <a:ext cx="7215238" cy="3908762"/>
          </a:xfrm>
          <a:prstGeom prst="rect">
            <a:avLst/>
          </a:prstGeom>
          <a:noFill/>
        </p:spPr>
        <p:txBody>
          <a:bodyPr wrap="square" rtlCol="0">
            <a:spAutoFit/>
          </a:bodyPr>
          <a:lstStyle/>
          <a:p>
            <a:pPr algn="just">
              <a:spcAft>
                <a:spcPts val="1200"/>
              </a:spcAft>
            </a:pPr>
            <a:r>
              <a:rPr lang="it-IT" sz="2400" b="1" dirty="0" smtClean="0"/>
              <a:t>                    L’ergonomia cognitiva riguarda: </a:t>
            </a:r>
          </a:p>
          <a:p>
            <a:pPr algn="just">
              <a:spcAft>
                <a:spcPts val="1200"/>
              </a:spcAft>
            </a:pPr>
            <a:endParaRPr lang="it-IT" sz="2400" b="1" dirty="0" smtClean="0"/>
          </a:p>
          <a:p>
            <a:pPr lvl="1" algn="just">
              <a:buFont typeface="Arial" pitchFamily="34" charset="0"/>
              <a:buChar char="•"/>
            </a:pPr>
            <a:r>
              <a:rPr lang="it-IT" sz="2000" dirty="0" smtClean="0"/>
              <a:t> i fattori di rischio psicosociali (</a:t>
            </a:r>
            <a:r>
              <a:rPr lang="it-IT" sz="2000" b="1" dirty="0" smtClean="0">
                <a:solidFill>
                  <a:srgbClr val="FF0000"/>
                </a:solidFill>
              </a:rPr>
              <a:t>rischi organizzativi</a:t>
            </a:r>
            <a:r>
              <a:rPr lang="it-IT" sz="2000" dirty="0" smtClean="0"/>
              <a:t>) e tra questi </a:t>
            </a:r>
            <a:r>
              <a:rPr lang="it-IT" sz="2000" b="1" dirty="0" smtClean="0">
                <a:solidFill>
                  <a:srgbClr val="FF0000"/>
                </a:solidFill>
              </a:rPr>
              <a:t>i fenomeni connessi all'uso delle tecnologie dell’informazione e delle comunicazioni </a:t>
            </a:r>
            <a:r>
              <a:rPr lang="it-IT" sz="2000" dirty="0" smtClean="0"/>
              <a:t>(ICT) e gli effetti che queste producono. </a:t>
            </a:r>
          </a:p>
          <a:p>
            <a:pPr algn="just"/>
            <a:endParaRPr lang="it-IT" sz="2000" dirty="0" smtClean="0"/>
          </a:p>
          <a:p>
            <a:pPr algn="just"/>
            <a:r>
              <a:rPr lang="it-IT" sz="2000" dirty="0" smtClean="0"/>
              <a:t>Comprendere e minimizzare i rischi che derivano da scelte sull'organizzazione del lavoro.</a:t>
            </a:r>
          </a:p>
          <a:p>
            <a:pPr algn="just"/>
            <a:r>
              <a:rPr lang="it-IT" sz="2000" dirty="0" smtClean="0"/>
              <a:t>Dalla </a:t>
            </a:r>
            <a:r>
              <a:rPr lang="it-IT" sz="2000" b="1" u="sng" dirty="0" smtClean="0"/>
              <a:t>percezione</a:t>
            </a:r>
            <a:r>
              <a:rPr lang="it-IT" sz="2000" dirty="0" smtClean="0"/>
              <a:t> che i lavoratori hanno di quelle scelte.</a:t>
            </a:r>
          </a:p>
          <a:p>
            <a:pPr algn="just"/>
            <a:r>
              <a:rPr lang="it-IT" sz="2000" dirty="0" smtClean="0"/>
              <a:t>Dalle modalità di </a:t>
            </a:r>
            <a:r>
              <a:rPr lang="it-IT" sz="2000" b="1" u="sng" dirty="0" smtClean="0"/>
              <a:t>comunicazione</a:t>
            </a:r>
            <a:r>
              <a:rPr lang="it-IT" sz="2000" dirty="0" smtClean="0"/>
              <a:t> di quelle scelte che influiranno sulla loro corretta percezione. </a:t>
            </a:r>
            <a:endParaRPr lang="it-IT" sz="2000" dirty="0"/>
          </a:p>
        </p:txBody>
      </p:sp>
      <p:cxnSp>
        <p:nvCxnSpPr>
          <p:cNvPr id="8" name="Connettore diritto 7"/>
          <p:cNvCxnSpPr/>
          <p:nvPr/>
        </p:nvCxnSpPr>
        <p:spPr>
          <a:xfrm>
            <a:off x="2214546" y="2214554"/>
            <a:ext cx="5039802" cy="1588"/>
          </a:xfrm>
          <a:prstGeom prst="line">
            <a:avLst/>
          </a:prstGeom>
          <a:ln w="28575">
            <a:solidFill>
              <a:srgbClr val="0070C0"/>
            </a:solidFill>
          </a:ln>
          <a:effectLst>
            <a:outerShdw blurRad="50800" dist="12700" dir="5400000" algn="t"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072066" y="214290"/>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12" name="Picture 1" descr="XX ugo_attardi_muratoriallavoro"/>
          <p:cNvPicPr>
            <a:picLocks noChangeAspect="1" noChangeArrowheads="1"/>
          </p:cNvPicPr>
          <p:nvPr/>
        </p:nvPicPr>
        <p:blipFill>
          <a:blip r:embed="rId3"/>
          <a:srcRect/>
          <a:stretch>
            <a:fillRect/>
          </a:stretch>
        </p:blipFill>
        <p:spPr bwMode="auto">
          <a:xfrm>
            <a:off x="0" y="0"/>
            <a:ext cx="2143108" cy="1520234"/>
          </a:xfrm>
          <a:prstGeom prst="rect">
            <a:avLst/>
          </a:prstGeom>
          <a:noFill/>
          <a:ln w="9525">
            <a:noFill/>
            <a:miter lim="800000"/>
            <a:headEnd/>
            <a:tailEnd/>
          </a:ln>
        </p:spPr>
      </p:pic>
      <p:sp>
        <p:nvSpPr>
          <p:cNvPr id="14" name="Rectangle 2"/>
          <p:cNvSpPr>
            <a:spLocks noChangeArrowheads="1"/>
          </p:cNvSpPr>
          <p:nvPr/>
        </p:nvSpPr>
        <p:spPr bwMode="auto">
          <a:xfrm>
            <a:off x="0" y="1500174"/>
            <a:ext cx="264317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Ugo Attardi (1923-2006), Muratori al lavoro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2" descr="C:\Users\Utente\Desktop\1. Archivio\immagini arte\logo formatore\braccioalzato_sx.jpg"/>
          <p:cNvPicPr>
            <a:picLocks noChangeAspect="1" noChangeArrowheads="1"/>
          </p:cNvPicPr>
          <p:nvPr/>
        </p:nvPicPr>
        <p:blipFill>
          <a:blip r:embed="rId4" cstate="print"/>
          <a:srcRect/>
          <a:stretch>
            <a:fillRect/>
          </a:stretch>
        </p:blipFill>
        <p:spPr bwMode="auto">
          <a:xfrm>
            <a:off x="51846" y="4070010"/>
            <a:ext cx="1376882" cy="2716551"/>
          </a:xfrm>
          <a:prstGeom prst="rect">
            <a:avLst/>
          </a:prstGeom>
          <a:noFill/>
        </p:spPr>
      </p:pic>
    </p:spTree>
    <p:custDataLst>
      <p:tags r:id="rId1"/>
    </p:custDataLst>
  </p:cSld>
  <p:clrMapOvr>
    <a:masterClrMapping/>
  </p:clrMapOvr>
  <p:transition advTm="563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slide(fromBottom)">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slide(fromBottom)">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slide(fromBottom)">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slide(fromBottom)">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6079849" y="1500174"/>
            <a:ext cx="2992745" cy="2158876"/>
          </a:xfrm>
          <a:prstGeom prst="rect">
            <a:avLst/>
          </a:prstGeom>
          <a:noFill/>
          <a:ln w="9525" cap="flat">
            <a:noFill/>
            <a:round/>
            <a:headEnd/>
            <a:tailEnd/>
          </a:ln>
          <a:effectLst/>
        </p:spPr>
      </p:pic>
      <p:sp>
        <p:nvSpPr>
          <p:cNvPr id="34818" name="Text Box 2"/>
          <p:cNvSpPr txBox="1">
            <a:spLocks noChangeArrowheads="1"/>
          </p:cNvSpPr>
          <p:nvPr/>
        </p:nvSpPr>
        <p:spPr bwMode="auto">
          <a:xfrm>
            <a:off x="1428728" y="1643050"/>
            <a:ext cx="4500595" cy="4420235"/>
          </a:xfrm>
          <a:prstGeom prst="rect">
            <a:avLst/>
          </a:prstGeom>
          <a:noFill/>
          <a:ln w="9525" cap="flat">
            <a:noFill/>
            <a:round/>
            <a:headEnd/>
            <a:tailEnd/>
          </a:ln>
          <a:effectLst/>
        </p:spPr>
        <p:txBody>
          <a:bodyPr lIns="0" tIns="9000" rIns="0" bIns="0"/>
          <a:lstStyle/>
          <a:p>
            <a:pPr algn="just">
              <a:lnSpc>
                <a:spcPct val="100000"/>
              </a:lnSpc>
              <a:spcAft>
                <a:spcPts val="56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16" charset="0"/>
                <a:cs typeface="Calibri" pitchFamily="16" charset="0"/>
              </a:rPr>
              <a:t>I lavoratori sono, o si sentono, obbligati ad essere disponibili in qualsiasi momento.</a:t>
            </a:r>
          </a:p>
          <a:p>
            <a:pPr algn="just">
              <a:lnSpc>
                <a:spcPct val="100000"/>
              </a:lnSpc>
              <a:spcAft>
                <a:spcPts val="56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16" charset="0"/>
                <a:cs typeface="Calibri" pitchFamily="16" charset="0"/>
              </a:rPr>
              <a:t>La </a:t>
            </a:r>
            <a:r>
              <a:rPr lang="it-IT" sz="2000" b="1" i="1" dirty="0">
                <a:solidFill>
                  <a:srgbClr val="000000"/>
                </a:solidFill>
                <a:latin typeface="Calibri" pitchFamily="16" charset="0"/>
                <a:cs typeface="Calibri" pitchFamily="16" charset="0"/>
              </a:rPr>
              <a:t>paura di essere esclusi</a:t>
            </a:r>
            <a:r>
              <a:rPr lang="it-IT" sz="2000" b="1" i="1" dirty="0" smtClean="0">
                <a:solidFill>
                  <a:srgbClr val="000000"/>
                </a:solidFill>
                <a:latin typeface="Calibri" pitchFamily="16" charset="0"/>
                <a:cs typeface="Calibri" pitchFamily="16" charset="0"/>
              </a:rPr>
              <a:t>, </a:t>
            </a:r>
            <a:r>
              <a:rPr lang="it-IT" sz="2000" b="1" i="1" dirty="0">
                <a:solidFill>
                  <a:srgbClr val="000000"/>
                </a:solidFill>
                <a:latin typeface="Calibri" pitchFamily="16" charset="0"/>
                <a:cs typeface="Calibri" pitchFamily="16" charset="0"/>
              </a:rPr>
              <a:t>induce come conseguenza ad essere sempre connessi. </a:t>
            </a:r>
          </a:p>
        </p:txBody>
      </p:sp>
      <p:sp>
        <p:nvSpPr>
          <p:cNvPr id="34819" name="Text Box 3"/>
          <p:cNvSpPr txBox="1">
            <a:spLocks noChangeArrowheads="1"/>
          </p:cNvSpPr>
          <p:nvPr/>
        </p:nvSpPr>
        <p:spPr bwMode="auto">
          <a:xfrm>
            <a:off x="2571736" y="815040"/>
            <a:ext cx="5000660" cy="685134"/>
          </a:xfrm>
          <a:prstGeom prst="rect">
            <a:avLst/>
          </a:prstGeom>
          <a:noFill/>
          <a:ln w="9525" cap="flat">
            <a:noFill/>
            <a:round/>
            <a:headEnd/>
            <a:tailEnd/>
          </a:ln>
          <a:effectLst/>
        </p:spPr>
        <p:txBody>
          <a:bodyPr lIns="0" tIns="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dirty="0" smtClean="0">
                <a:solidFill>
                  <a:srgbClr val="002060"/>
                </a:solidFill>
                <a:ea typeface="msmincho" charset="0"/>
                <a:cs typeface="msmincho" charset="0"/>
              </a:rPr>
              <a:t>UOMINI E ROBOT</a:t>
            </a:r>
            <a:endParaRPr lang="it-IT" sz="3200" b="1" dirty="0">
              <a:solidFill>
                <a:srgbClr val="002060"/>
              </a:solidFill>
              <a:ea typeface="msmincho" charset="0"/>
              <a:cs typeface="msmincho" charset="0"/>
            </a:endParaRPr>
          </a:p>
        </p:txBody>
      </p:sp>
      <p:sp>
        <p:nvSpPr>
          <p:cNvPr id="5" name="Segnaposto numero diapositiva 12"/>
          <p:cNvSpPr>
            <a:spLocks noGrp="1"/>
          </p:cNvSpPr>
          <p:nvPr>
            <p:ph type="sldNum" sz="quarter" idx="12"/>
          </p:nvPr>
        </p:nvSpPr>
        <p:spPr>
          <a:xfrm>
            <a:off x="6553200" y="6356350"/>
            <a:ext cx="2133600" cy="365125"/>
          </a:xfrm>
        </p:spPr>
        <p:txBody>
          <a:bodyPr/>
          <a:lstStyle/>
          <a:p>
            <a:fld id="{04206EC5-AC42-4891-A646-D28A663F9314}" type="slidenum">
              <a:rPr lang="it-IT" smtClean="0"/>
              <a:pPr/>
              <a:t>18</a:t>
            </a:fld>
            <a:endParaRPr lang="it-IT" dirty="0"/>
          </a:p>
        </p:txBody>
      </p:sp>
      <p:pic>
        <p:nvPicPr>
          <p:cNvPr id="9" name="Picture 2" descr="C:\Users\Utente\Desktop\1. Archivio\immagini arte\logo formatore\braccioalzato_sx.jpg"/>
          <p:cNvPicPr>
            <a:picLocks noChangeAspect="1" noChangeArrowheads="1"/>
          </p:cNvPicPr>
          <p:nvPr/>
        </p:nvPicPr>
        <p:blipFill>
          <a:blip r:embed="rId4" cstate="print"/>
          <a:srcRect/>
          <a:stretch>
            <a:fillRect/>
          </a:stretch>
        </p:blipFill>
        <p:spPr bwMode="auto">
          <a:xfrm>
            <a:off x="51846" y="4070010"/>
            <a:ext cx="1376882" cy="2716551"/>
          </a:xfrm>
          <a:prstGeom prst="rect">
            <a:avLst/>
          </a:prstGeom>
          <a:noFill/>
        </p:spPr>
      </p:pic>
      <p:sp>
        <p:nvSpPr>
          <p:cNvPr id="11" name="CasellaDiTesto 10"/>
          <p:cNvSpPr txBox="1"/>
          <p:nvPr/>
        </p:nvSpPr>
        <p:spPr>
          <a:xfrm>
            <a:off x="5286380" y="220784"/>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4098" name="Picture 2"/>
          <p:cNvPicPr>
            <a:picLocks noChangeAspect="1" noChangeArrowheads="1"/>
          </p:cNvPicPr>
          <p:nvPr/>
        </p:nvPicPr>
        <p:blipFill>
          <a:blip r:embed="rId5" cstate="print"/>
          <a:srcRect/>
          <a:stretch>
            <a:fillRect/>
          </a:stretch>
        </p:blipFill>
        <p:spPr bwMode="auto">
          <a:xfrm>
            <a:off x="0" y="1"/>
            <a:ext cx="2428860" cy="1508194"/>
          </a:xfrm>
          <a:prstGeom prst="rect">
            <a:avLst/>
          </a:prstGeom>
          <a:solidFill>
            <a:srgbClr val="FFFFFF"/>
          </a:solidFill>
          <a:ln w="9525">
            <a:noFill/>
            <a:miter lim="800000"/>
            <a:headEnd/>
            <a:tailEnd/>
          </a:ln>
        </p:spPr>
      </p:pic>
      <p:sp>
        <p:nvSpPr>
          <p:cNvPr id="10" name="Rettangolo 9"/>
          <p:cNvSpPr/>
          <p:nvPr/>
        </p:nvSpPr>
        <p:spPr>
          <a:xfrm>
            <a:off x="3929058" y="3714752"/>
            <a:ext cx="4572000" cy="1708160"/>
          </a:xfrm>
          <a:prstGeom prst="rect">
            <a:avLst/>
          </a:prstGeom>
        </p:spPr>
        <p:txBody>
          <a:bodyPr>
            <a:spAutoFit/>
          </a:bodyPr>
          <a:lstStyle/>
          <a:p>
            <a:pPr algn="just">
              <a:lnSpc>
                <a:spcPct val="100000"/>
              </a:lnSpc>
              <a:spcAft>
                <a:spcPts val="56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16" charset="0"/>
                <a:cs typeface="Calibri" pitchFamily="16" charset="0"/>
              </a:rPr>
              <a:t> fenomeni di isolamento </a:t>
            </a:r>
          </a:p>
          <a:p>
            <a:pPr algn="just">
              <a:lnSpc>
                <a:spcPct val="100000"/>
              </a:lnSpc>
              <a:spcAft>
                <a:spcPts val="56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i="1" dirty="0" smtClean="0">
                <a:solidFill>
                  <a:srgbClr val="000000"/>
                </a:solidFill>
                <a:latin typeface="Calibri" pitchFamily="16" charset="0"/>
                <a:cs typeface="Calibri" pitchFamily="16" charset="0"/>
              </a:rPr>
              <a:t> comportamenti e reazioni legate alla paura della macchina </a:t>
            </a:r>
            <a:r>
              <a:rPr lang="it-IT" sz="2000" i="1" dirty="0" smtClean="0">
                <a:solidFill>
                  <a:srgbClr val="000000"/>
                </a:solidFill>
                <a:latin typeface="Calibri" pitchFamily="16" charset="0"/>
                <a:cs typeface="Calibri" pitchFamily="16" charset="0"/>
              </a:rPr>
              <a:t>(perdere le proprie funzioni, sensazione di autonomia ridotta, lavoro in solitario)</a:t>
            </a:r>
            <a:r>
              <a:rPr lang="it-IT" sz="2000" b="1" i="1" dirty="0" smtClean="0">
                <a:solidFill>
                  <a:srgbClr val="000000"/>
                </a:solidFill>
                <a:latin typeface="Calibri" pitchFamily="16" charset="0"/>
                <a:cs typeface="Calibri" pitchFamily="16" charset="0"/>
              </a:rPr>
              <a:t>.</a:t>
            </a:r>
            <a:endParaRPr lang="it-IT" sz="2000" b="1" i="1" dirty="0">
              <a:solidFill>
                <a:srgbClr val="000000"/>
              </a:solidFill>
              <a:latin typeface="Calibri" pitchFamily="16" charset="0"/>
              <a:cs typeface="Calibri" pitchFamily="16" charset="0"/>
            </a:endParaRPr>
          </a:p>
        </p:txBody>
      </p:sp>
      <p:pic>
        <p:nvPicPr>
          <p:cNvPr id="12" name="Picture 3"/>
          <p:cNvPicPr>
            <a:picLocks noChangeAspect="1" noChangeArrowheads="1"/>
          </p:cNvPicPr>
          <p:nvPr/>
        </p:nvPicPr>
        <p:blipFill>
          <a:blip r:embed="rId6" cstate="print"/>
          <a:srcRect/>
          <a:stretch>
            <a:fillRect/>
          </a:stretch>
        </p:blipFill>
        <p:spPr bwMode="auto">
          <a:xfrm>
            <a:off x="1428728" y="3286124"/>
            <a:ext cx="2261845" cy="1246549"/>
          </a:xfrm>
          <a:prstGeom prst="rect">
            <a:avLst/>
          </a:prstGeom>
          <a:noFill/>
          <a:ln w="9525" cap="flat">
            <a:noFill/>
            <a:round/>
            <a:headEnd/>
            <a:tailEnd/>
          </a:ln>
          <a:effectLst/>
        </p:spPr>
      </p:pic>
      <p:sp>
        <p:nvSpPr>
          <p:cNvPr id="13" name="Text Box 2"/>
          <p:cNvSpPr txBox="1">
            <a:spLocks noChangeArrowheads="1"/>
          </p:cNvSpPr>
          <p:nvPr/>
        </p:nvSpPr>
        <p:spPr bwMode="auto">
          <a:xfrm>
            <a:off x="1214414" y="5429264"/>
            <a:ext cx="7023319" cy="928694"/>
          </a:xfrm>
          <a:prstGeom prst="rect">
            <a:avLst/>
          </a:prstGeom>
          <a:noFill/>
          <a:ln w="9525" cap="flat">
            <a:noFill/>
            <a:round/>
            <a:headEnd/>
            <a:tailEnd/>
          </a:ln>
          <a:effectLst/>
        </p:spPr>
        <p:txBody>
          <a:bodyPr lIns="0" tIns="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dirty="0">
                <a:solidFill>
                  <a:srgbClr val="002060"/>
                </a:solidFill>
                <a:ea typeface="msmincho" charset="0"/>
                <a:cs typeface="msmincho" charset="0"/>
              </a:rPr>
              <a:t>Diritto alla disconnessione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745200" y="4000504"/>
            <a:ext cx="7720803" cy="2088313"/>
          </a:xfrm>
          <a:prstGeom prst="rect">
            <a:avLst/>
          </a:prstGeom>
          <a:noFill/>
          <a:ln w="9525" cap="flat">
            <a:noFill/>
            <a:round/>
            <a:headEnd/>
            <a:tailEnd/>
          </a:ln>
          <a:effectLst/>
        </p:spPr>
        <p:txBody>
          <a:bodyPr lIns="90000" tIns="45000" rIns="90000" bIns="45000"/>
          <a:lstStyle/>
          <a:p>
            <a:pPr marL="342900" indent="-327025">
              <a:spcAft>
                <a:spcPts val="14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dirty="0">
                <a:solidFill>
                  <a:srgbClr val="FFFFFF"/>
                </a:solidFill>
                <a:latin typeface="Times New Roman" pitchFamily="16" charset="0"/>
                <a:cs typeface="Times New Roman" pitchFamily="16" charset="0"/>
              </a:rPr>
              <a:t> </a:t>
            </a:r>
            <a:r>
              <a:rPr lang="it-IT" sz="2000" dirty="0">
                <a:solidFill>
                  <a:srgbClr val="000000"/>
                </a:solidFill>
                <a:cs typeface="Times New Roman" pitchFamily="16" charset="0"/>
              </a:rPr>
              <a:t>Tutto è avvenuto senza che ce ne rendessimo conto: i robot sono già tra di noi, ci osservano, ci danno informazioni, svolgono per noi lavori faticosi e rischiosi, siamo circondati da manufatti dotati della capacità di cercare, elaborare ed immagazzinare informazioni che utilizzeranno per risolvere i problemi della nostra vita quotidiana o rendere più produttivo e sicuro il nostro lavoro. </a:t>
            </a:r>
          </a:p>
        </p:txBody>
      </p:sp>
      <p:sp>
        <p:nvSpPr>
          <p:cNvPr id="6" name="CasellaDiTesto 5"/>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sp>
        <p:nvSpPr>
          <p:cNvPr id="2050" name="AutoShape 2" descr="Il quarto stato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Il quarto stato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 name="CasellaDiTesto 8">
            <a:extLst>
              <a:ext uri="{FF2B5EF4-FFF2-40B4-BE49-F238E27FC236}">
                <a16:creationId xmlns="" xmlns:a16="http://schemas.microsoft.com/office/drawing/2014/main" id="{E55C04CA-720F-4349-8FA5-FB1F6B1A1195}"/>
              </a:ext>
            </a:extLst>
          </p:cNvPr>
          <p:cNvSpPr txBox="1"/>
          <p:nvPr/>
        </p:nvSpPr>
        <p:spPr>
          <a:xfrm>
            <a:off x="285720" y="2214554"/>
            <a:ext cx="4614527" cy="1569660"/>
          </a:xfrm>
          <a:prstGeom prst="rect">
            <a:avLst/>
          </a:prstGeom>
          <a:noFill/>
        </p:spPr>
        <p:txBody>
          <a:bodyPr wrap="square" rtlCol="0">
            <a:spAutoFit/>
          </a:bodyPr>
          <a:lstStyle/>
          <a:p>
            <a:r>
              <a:rPr lang="it-IT" sz="2400" b="1" dirty="0" smtClean="0"/>
              <a:t>La nuova rivoluzione industriale è:</a:t>
            </a:r>
          </a:p>
          <a:p>
            <a:endParaRPr lang="it-IT" b="1" dirty="0" smtClean="0"/>
          </a:p>
          <a:p>
            <a:pPr>
              <a:buFont typeface="Arial" pitchFamily="34" charset="0"/>
              <a:buChar char="•"/>
            </a:pPr>
            <a:r>
              <a:rPr lang="it-IT" b="1" dirty="0" smtClean="0"/>
              <a:t> Una questione di tecnologie</a:t>
            </a:r>
          </a:p>
          <a:p>
            <a:pPr>
              <a:buFont typeface="Arial" pitchFamily="34" charset="0"/>
              <a:buChar char="•"/>
            </a:pPr>
            <a:r>
              <a:rPr lang="it-IT" b="1" dirty="0" smtClean="0"/>
              <a:t> Una questione di scelte</a:t>
            </a:r>
          </a:p>
          <a:p>
            <a:pPr>
              <a:buFont typeface="Arial" pitchFamily="34" charset="0"/>
              <a:buChar char="•"/>
            </a:pPr>
            <a:r>
              <a:rPr lang="it-IT" b="1" dirty="0" smtClean="0"/>
              <a:t> Una questione di valori</a:t>
            </a:r>
          </a:p>
        </p:txBody>
      </p:sp>
      <p:pic>
        <p:nvPicPr>
          <p:cNvPr id="11" name="Picture 2"/>
          <p:cNvPicPr>
            <a:picLocks noChangeAspect="1" noChangeArrowheads="1"/>
          </p:cNvPicPr>
          <p:nvPr/>
        </p:nvPicPr>
        <p:blipFill>
          <a:blip r:embed="rId3"/>
          <a:srcRect/>
          <a:stretch>
            <a:fillRect/>
          </a:stretch>
        </p:blipFill>
        <p:spPr bwMode="auto">
          <a:xfrm>
            <a:off x="4753375" y="1214422"/>
            <a:ext cx="4247781" cy="2761058"/>
          </a:xfrm>
          <a:prstGeom prst="rect">
            <a:avLst/>
          </a:prstGeom>
          <a:noFill/>
          <a:ln w="9525">
            <a:noFill/>
            <a:round/>
            <a:headEnd/>
            <a:tailEnd/>
          </a:ln>
        </p:spPr>
      </p:pic>
      <p:pic>
        <p:nvPicPr>
          <p:cNvPr id="8" name="Picture 2"/>
          <p:cNvPicPr>
            <a:picLocks noChangeAspect="1" noChangeArrowheads="1"/>
          </p:cNvPicPr>
          <p:nvPr/>
        </p:nvPicPr>
        <p:blipFill>
          <a:blip r:embed="rId4"/>
          <a:srcRect/>
          <a:stretch>
            <a:fillRect/>
          </a:stretch>
        </p:blipFill>
        <p:spPr bwMode="auto">
          <a:xfrm>
            <a:off x="0" y="0"/>
            <a:ext cx="1571604" cy="1953886"/>
          </a:xfrm>
          <a:prstGeom prst="rect">
            <a:avLst/>
          </a:prstGeom>
          <a:solidFill>
            <a:srgbClr val="FFFFFF"/>
          </a:solidFill>
          <a:ln w="9525">
            <a:noFill/>
            <a:miter lim="800000"/>
            <a:headEnd/>
            <a:tailEnd/>
          </a:ln>
        </p:spPr>
      </p:pic>
      <p:sp>
        <p:nvSpPr>
          <p:cNvPr id="10" name="Rectangle 3"/>
          <p:cNvSpPr>
            <a:spLocks noChangeArrowheads="1"/>
          </p:cNvSpPr>
          <p:nvPr/>
        </p:nvSpPr>
        <p:spPr bwMode="auto">
          <a:xfrm>
            <a:off x="1643042" y="28494"/>
            <a:ext cx="14287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Jean-François</a:t>
            </a: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it-IT" sz="1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Millet</a:t>
            </a: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seminatore 1850</a:t>
            </a:r>
            <a:r>
              <a:rPr kumimoji="0" lang="it-IT" sz="800" b="0" i="0" u="none" strike="noStrike" cap="none" normalizeH="0" baseline="0" dirty="0" smtClean="0">
                <a:ln>
                  <a:noFill/>
                </a:ln>
                <a:solidFill>
                  <a:schemeClr val="tx1"/>
                </a:solidFill>
                <a:effectLst/>
                <a:latin typeface="Arial" pitchFamily="34" charset="0"/>
                <a:cs typeface="Arial"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22" name="CasellaDiTesto 21"/>
          <p:cNvSpPr txBox="1"/>
          <p:nvPr/>
        </p:nvSpPr>
        <p:spPr>
          <a:xfrm>
            <a:off x="3428992" y="2357430"/>
            <a:ext cx="5357850" cy="2308324"/>
          </a:xfrm>
          <a:prstGeom prst="rect">
            <a:avLst/>
          </a:prstGeom>
          <a:noFill/>
        </p:spPr>
        <p:txBody>
          <a:bodyPr wrap="square" rtlCol="0">
            <a:spAutoFit/>
          </a:bodyPr>
          <a:lstStyle/>
          <a:p>
            <a:r>
              <a:rPr lang="it-IT" sz="2000" b="1" dirty="0" smtClean="0">
                <a:solidFill>
                  <a:schemeClr val="tx2">
                    <a:lumMod val="75000"/>
                  </a:schemeClr>
                </a:solidFill>
              </a:rPr>
              <a:t>                </a:t>
            </a:r>
            <a:r>
              <a:rPr lang="it-IT" sz="3200" b="1" dirty="0" smtClean="0">
                <a:solidFill>
                  <a:srgbClr val="FF0000"/>
                </a:solidFill>
              </a:rPr>
              <a:t>In questo modulo:</a:t>
            </a:r>
            <a:endParaRPr lang="it-IT" sz="3200" b="1" dirty="0">
              <a:solidFill>
                <a:srgbClr val="FF0000"/>
              </a:solidFill>
            </a:endParaRPr>
          </a:p>
          <a:p>
            <a:r>
              <a:rPr lang="it-IT" sz="2000" i="1" dirty="0" smtClean="0"/>
              <a:t> </a:t>
            </a:r>
          </a:p>
          <a:p>
            <a:pPr>
              <a:buFont typeface="Arial" pitchFamily="34" charset="0"/>
              <a:buChar char="•"/>
            </a:pPr>
            <a:r>
              <a:rPr lang="it-IT" sz="2000" i="1" dirty="0" smtClean="0"/>
              <a:t> </a:t>
            </a:r>
            <a:r>
              <a:rPr lang="it-IT" sz="2000" b="1" i="1" dirty="0" smtClean="0"/>
              <a:t>Uno scenario di sviluppo</a:t>
            </a:r>
          </a:p>
          <a:p>
            <a:pPr>
              <a:buFont typeface="Arial" pitchFamily="34" charset="0"/>
              <a:buChar char="•"/>
            </a:pPr>
            <a:r>
              <a:rPr lang="it-IT" sz="2000" b="1" i="1" dirty="0" smtClean="0"/>
              <a:t> Le nuove forme di lavoro e i  nuovi rischi.</a:t>
            </a:r>
          </a:p>
          <a:p>
            <a:pPr>
              <a:buFont typeface="Arial" pitchFamily="34" charset="0"/>
              <a:buChar char="•"/>
            </a:pPr>
            <a:r>
              <a:rPr lang="it-IT" sz="2000" b="1" i="1" dirty="0" smtClean="0"/>
              <a:t> L’ergonomia tra organizzazione e sicurezza sul lavoro</a:t>
            </a:r>
          </a:p>
          <a:p>
            <a:endParaRPr lang="it-IT" sz="1200" i="1" dirty="0"/>
          </a:p>
        </p:txBody>
      </p:sp>
      <p:pic>
        <p:nvPicPr>
          <p:cNvPr id="4098" name="Picture 2" descr="C:\Users\Utente\Desktop\1. Archivio\immagini arte\logo formatore\braccioalzato_sx.jpg"/>
          <p:cNvPicPr>
            <a:picLocks noChangeAspect="1" noChangeArrowheads="1"/>
          </p:cNvPicPr>
          <p:nvPr/>
        </p:nvPicPr>
        <p:blipFill>
          <a:blip r:embed="rId2" cstate="print"/>
          <a:srcRect/>
          <a:stretch>
            <a:fillRect/>
          </a:stretch>
        </p:blipFill>
        <p:spPr bwMode="auto">
          <a:xfrm>
            <a:off x="71406" y="3929090"/>
            <a:ext cx="1448320" cy="2857496"/>
          </a:xfrm>
          <a:prstGeom prst="rect">
            <a:avLst/>
          </a:prstGeom>
          <a:noFill/>
        </p:spPr>
      </p:pic>
      <p:pic>
        <p:nvPicPr>
          <p:cNvPr id="23"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51846" y="4070010"/>
            <a:ext cx="1376882" cy="2716551"/>
          </a:xfrm>
          <a:prstGeom prst="rect">
            <a:avLst/>
          </a:prstGeom>
          <a:noFill/>
        </p:spPr>
      </p:pic>
      <p:pic>
        <p:nvPicPr>
          <p:cNvPr id="7170" name="Picture 2"/>
          <p:cNvPicPr>
            <a:picLocks noChangeAspect="1" noChangeArrowheads="1"/>
          </p:cNvPicPr>
          <p:nvPr/>
        </p:nvPicPr>
        <p:blipFill>
          <a:blip r:embed="rId4"/>
          <a:srcRect/>
          <a:stretch>
            <a:fillRect/>
          </a:stretch>
        </p:blipFill>
        <p:spPr bwMode="auto">
          <a:xfrm>
            <a:off x="1423979" y="2795601"/>
            <a:ext cx="1933575" cy="2562225"/>
          </a:xfrm>
          <a:prstGeom prst="rect">
            <a:avLst/>
          </a:prstGeom>
          <a:noFill/>
          <a:ln w="9525">
            <a:noFill/>
            <a:miter lim="800000"/>
            <a:headEnd/>
            <a:tailEnd/>
          </a:ln>
          <a:effectLst/>
        </p:spPr>
      </p:pic>
      <p:sp>
        <p:nvSpPr>
          <p:cNvPr id="13" name="Segnaposto numero diapositiva 12"/>
          <p:cNvSpPr>
            <a:spLocks noGrp="1"/>
          </p:cNvSpPr>
          <p:nvPr>
            <p:ph type="sldNum" sz="quarter" idx="12"/>
          </p:nvPr>
        </p:nvSpPr>
        <p:spPr/>
        <p:txBody>
          <a:bodyPr/>
          <a:lstStyle/>
          <a:p>
            <a:fld id="{04206EC5-AC42-4891-A646-D28A663F9314}" type="slidenum">
              <a:rPr lang="it-IT" smtClean="0"/>
              <a:pPr/>
              <a:t>2</a:t>
            </a:fld>
            <a:endParaRPr lang="it-IT"/>
          </a:p>
        </p:txBody>
      </p:sp>
      <p:cxnSp>
        <p:nvCxnSpPr>
          <p:cNvPr id="11" name="Connettore diritto 7"/>
          <p:cNvCxnSpPr/>
          <p:nvPr/>
        </p:nvCxnSpPr>
        <p:spPr>
          <a:xfrm>
            <a:off x="3461288" y="2998784"/>
            <a:ext cx="5039802" cy="1588"/>
          </a:xfrm>
          <a:prstGeom prst="line">
            <a:avLst/>
          </a:prstGeom>
          <a:ln w="28575">
            <a:solidFill>
              <a:srgbClr val="0070C0"/>
            </a:solidFill>
          </a:ln>
          <a:effectLst>
            <a:outerShdw blurRad="50800" dist="12700" dir="5400000" algn="t"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15362" name="Picture 2" descr="https://image.jimcdn.com/app/cms/image/transf/none/path/s7abcad619f26b15e/image/i5863de1d6efd0355/version/1584094446/image.jpg"/>
          <p:cNvPicPr>
            <a:picLocks noChangeAspect="1" noChangeArrowheads="1"/>
          </p:cNvPicPr>
          <p:nvPr/>
        </p:nvPicPr>
        <p:blipFill>
          <a:blip r:embed="rId5"/>
          <a:srcRect/>
          <a:stretch>
            <a:fillRect/>
          </a:stretch>
        </p:blipFill>
        <p:spPr bwMode="auto">
          <a:xfrm>
            <a:off x="7786710" y="4857760"/>
            <a:ext cx="1152525" cy="1152526"/>
          </a:xfrm>
          <a:prstGeom prst="rect">
            <a:avLst/>
          </a:prstGeom>
          <a:noFill/>
        </p:spPr>
      </p:pic>
      <p:sp>
        <p:nvSpPr>
          <p:cNvPr id="14" name="CasellaDiTesto 13"/>
          <p:cNvSpPr txBox="1"/>
          <p:nvPr/>
        </p:nvSpPr>
        <p:spPr>
          <a:xfrm>
            <a:off x="5286380" y="500042"/>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56322" name="Picture 2" descr="L'interminabile rinascita di Detroit | Corriere.it"/>
          <p:cNvPicPr>
            <a:picLocks noChangeAspect="1" noChangeArrowheads="1"/>
          </p:cNvPicPr>
          <p:nvPr/>
        </p:nvPicPr>
        <p:blipFill>
          <a:blip r:embed="rId6" cstate="print"/>
          <a:srcRect/>
          <a:stretch>
            <a:fillRect/>
          </a:stretch>
        </p:blipFill>
        <p:spPr bwMode="auto">
          <a:xfrm>
            <a:off x="0" y="0"/>
            <a:ext cx="4038600" cy="1657350"/>
          </a:xfrm>
          <a:prstGeom prst="rect">
            <a:avLst/>
          </a:prstGeom>
          <a:noFill/>
          <a:ln w="9525">
            <a:noFill/>
            <a:miter lim="800000"/>
            <a:headEnd/>
            <a:tailEnd/>
          </a:ln>
        </p:spPr>
      </p:pic>
      <p:sp>
        <p:nvSpPr>
          <p:cNvPr id="15" name="Rettangolo 14"/>
          <p:cNvSpPr/>
          <p:nvPr/>
        </p:nvSpPr>
        <p:spPr>
          <a:xfrm>
            <a:off x="0" y="1714488"/>
            <a:ext cx="4572000" cy="553998"/>
          </a:xfrm>
          <a:prstGeom prst="rect">
            <a:avLst/>
          </a:prstGeom>
        </p:spPr>
        <p:txBody>
          <a:bodyPr wrap="square">
            <a:spAutoFit/>
          </a:bodyPr>
          <a:lstStyle/>
          <a:p>
            <a:r>
              <a:rPr lang="it-IT" b="1" baseline="30000" dirty="0" smtClean="0"/>
              <a:t>Murales della serie “Detroit </a:t>
            </a:r>
            <a:r>
              <a:rPr lang="it-IT" b="1" baseline="30000" dirty="0" err="1" smtClean="0"/>
              <a:t>Industry</a:t>
            </a:r>
            <a:r>
              <a:rPr lang="it-IT" b="1" baseline="30000" dirty="0" smtClean="0"/>
              <a:t>”, commissionato da Henry Ford e dipinto fra il 1932 e il 1933 dall’artista messicano Diego Rivera</a:t>
            </a:r>
            <a:endParaRPr lang="it-IT" dirty="0"/>
          </a:p>
        </p:txBody>
      </p:sp>
    </p:spTree>
  </p:cSld>
  <p:clrMapOvr>
    <a:masterClrMapping/>
  </p:clrMapOvr>
  <p:transition advTm="8811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4206EC5-AC42-4891-A646-D28A663F9314}" type="slidenum">
              <a:rPr lang="it-IT" smtClean="0"/>
              <a:pPr/>
              <a:t>20</a:t>
            </a:fld>
            <a:endParaRPr lang="it-IT"/>
          </a:p>
        </p:txBody>
      </p:sp>
      <p:sp>
        <p:nvSpPr>
          <p:cNvPr id="3" name="CasellaDiTesto 2"/>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5"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sp>
        <p:nvSpPr>
          <p:cNvPr id="6" name="CasellaDiTesto 5">
            <a:extLst>
              <a:ext uri="{FF2B5EF4-FFF2-40B4-BE49-F238E27FC236}">
                <a16:creationId xmlns="" xmlns:a16="http://schemas.microsoft.com/office/drawing/2014/main" id="{E55C04CA-720F-4349-8FA5-FB1F6B1A1195}"/>
              </a:ext>
            </a:extLst>
          </p:cNvPr>
          <p:cNvSpPr txBox="1"/>
          <p:nvPr/>
        </p:nvSpPr>
        <p:spPr>
          <a:xfrm>
            <a:off x="2714612" y="1000108"/>
            <a:ext cx="5643602" cy="3554819"/>
          </a:xfrm>
          <a:prstGeom prst="rect">
            <a:avLst/>
          </a:prstGeom>
          <a:noFill/>
        </p:spPr>
        <p:txBody>
          <a:bodyPr wrap="square" rtlCol="0">
            <a:spAutoFit/>
          </a:bodyPr>
          <a:lstStyle/>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800" dirty="0" smtClean="0">
                <a:effectLst>
                  <a:outerShdw blurRad="38100" dist="38100" dir="2700000" algn="tl">
                    <a:srgbClr val="C0C0C0"/>
                  </a:outerShdw>
                </a:effectLst>
              </a:rPr>
              <a:t>Gli esoscheletri possono essere concepiti per</a:t>
            </a:r>
            <a:endParaRPr lang="it-IT" sz="2400" dirty="0" smtClean="0"/>
          </a:p>
          <a:p>
            <a:pPr marL="211138" lvl="0" indent="-211138" algn="just" defTabSz="914400">
              <a:spcBef>
                <a:spcPts val="1000"/>
              </a:spcBef>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000" b="1" dirty="0" smtClean="0">
                <a:solidFill>
                  <a:srgbClr val="FF0000"/>
                </a:solidFill>
                <a:cs typeface="Times New Roman" pitchFamily="16" charset="0"/>
              </a:rPr>
              <a:t>facilitare i movimenti ripetitivi e alleviare gli sforzi </a:t>
            </a:r>
          </a:p>
          <a:p>
            <a:pPr marL="211138" lvl="0" indent="-211138" algn="just" defTabSz="914400">
              <a:spcBef>
                <a:spcPts val="1000"/>
              </a:spcBef>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000" b="1" dirty="0" smtClean="0">
                <a:solidFill>
                  <a:srgbClr val="FF0000"/>
                </a:solidFill>
                <a:cs typeface="Times New Roman" pitchFamily="16" charset="0"/>
              </a:rPr>
              <a:t>per realizzare un potenziamento muscolare con cui sollevare dei pesi; </a:t>
            </a:r>
          </a:p>
          <a:p>
            <a:pPr marL="211138" lvl="0" indent="-211138" algn="just" defTabSz="914400">
              <a:spcBef>
                <a:spcPts val="1000"/>
              </a:spcBef>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000" b="1" dirty="0" smtClean="0">
                <a:solidFill>
                  <a:srgbClr val="FF0000"/>
                </a:solidFill>
                <a:cs typeface="Times New Roman" pitchFamily="16" charset="0"/>
              </a:rPr>
              <a:t>può essere un semplice ausilio indossabile, ma può anche essere connesso. </a:t>
            </a:r>
            <a:endParaRPr lang="it-IT" sz="2400" dirty="0" smtClean="0">
              <a:solidFill>
                <a:schemeClr val="bg1"/>
              </a:solidFill>
              <a:effectLst>
                <a:outerShdw blurRad="38100" dist="38100" dir="2700000" algn="tl">
                  <a:srgbClr val="C0C0C0"/>
                </a:outerShdw>
              </a:effectLst>
            </a:endParaRP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sz="2400" dirty="0" smtClean="0">
              <a:solidFill>
                <a:schemeClr val="bg1"/>
              </a:solidFill>
              <a:effectLst>
                <a:outerShdw blurRad="38100" dist="38100" dir="2700000" algn="tl">
                  <a:srgbClr val="C0C0C0"/>
                </a:outerShdw>
              </a:effectLst>
            </a:endParaRPr>
          </a:p>
        </p:txBody>
      </p:sp>
      <p:sp>
        <p:nvSpPr>
          <p:cNvPr id="13314" name="AutoShape 2" descr="Migliorare ergonomia ed efficienza con gli esoscheletri - MoDo VG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15" name="Picture 3"/>
          <p:cNvPicPr>
            <a:picLocks noChangeAspect="1" noChangeArrowheads="1"/>
          </p:cNvPicPr>
          <p:nvPr/>
        </p:nvPicPr>
        <p:blipFill>
          <a:blip r:embed="rId3"/>
          <a:srcRect/>
          <a:stretch>
            <a:fillRect/>
          </a:stretch>
        </p:blipFill>
        <p:spPr bwMode="auto">
          <a:xfrm>
            <a:off x="6000760" y="4143380"/>
            <a:ext cx="2257425" cy="1724025"/>
          </a:xfrm>
          <a:prstGeom prst="rect">
            <a:avLst/>
          </a:prstGeom>
          <a:noFill/>
          <a:ln w="9525">
            <a:noFill/>
            <a:miter lim="800000"/>
            <a:headEnd/>
            <a:tailEnd/>
          </a:ln>
          <a:effectLst/>
        </p:spPr>
      </p:pic>
      <p:pic>
        <p:nvPicPr>
          <p:cNvPr id="9" name="Picture 1" descr="XX guttuso_acciaierie_di_terni"/>
          <p:cNvPicPr>
            <a:picLocks noChangeAspect="1" noChangeArrowheads="1"/>
          </p:cNvPicPr>
          <p:nvPr/>
        </p:nvPicPr>
        <p:blipFill>
          <a:blip r:embed="rId4"/>
          <a:srcRect/>
          <a:stretch>
            <a:fillRect/>
          </a:stretch>
        </p:blipFill>
        <p:spPr bwMode="auto">
          <a:xfrm>
            <a:off x="0" y="0"/>
            <a:ext cx="2047875" cy="1371600"/>
          </a:xfrm>
          <a:prstGeom prst="rect">
            <a:avLst/>
          </a:prstGeom>
          <a:noFill/>
          <a:ln w="9525">
            <a:noFill/>
            <a:miter lim="800000"/>
            <a:headEnd/>
            <a:tailEnd/>
          </a:ln>
        </p:spPr>
      </p:pic>
      <p:sp>
        <p:nvSpPr>
          <p:cNvPr id="10" name="Rectangle 2"/>
          <p:cNvSpPr>
            <a:spLocks noChangeArrowheads="1"/>
          </p:cNvSpPr>
          <p:nvPr/>
        </p:nvSpPr>
        <p:spPr bwMode="auto">
          <a:xfrm>
            <a:off x="2071670" y="0"/>
            <a:ext cx="242886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Renato Guttuso, acciaierie di Terni (1949)</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4206EC5-AC42-4891-A646-D28A663F9314}" type="slidenum">
              <a:rPr lang="it-IT" smtClean="0"/>
              <a:pPr/>
              <a:t>21</a:t>
            </a:fld>
            <a:endParaRPr lang="it-IT"/>
          </a:p>
        </p:txBody>
      </p:sp>
      <p:pic>
        <p:nvPicPr>
          <p:cNvPr id="3"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sp>
        <p:nvSpPr>
          <p:cNvPr id="5" name="CasellaDiTesto 4"/>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sp>
        <p:nvSpPr>
          <p:cNvPr id="6" name="Rettangolo 5"/>
          <p:cNvSpPr/>
          <p:nvPr/>
        </p:nvSpPr>
        <p:spPr>
          <a:xfrm>
            <a:off x="2714612" y="1142984"/>
            <a:ext cx="5715040" cy="5570756"/>
          </a:xfrm>
          <a:prstGeom prst="rect">
            <a:avLst/>
          </a:prstGeom>
        </p:spPr>
        <p:txBody>
          <a:bodyPr wrap="square">
            <a:spAutoFit/>
          </a:bodyPr>
          <a:lstStyle/>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400" dirty="0" smtClean="0">
                <a:effectLst>
                  <a:outerShdw blurRad="38100" dist="38100" dir="2700000" algn="tl">
                    <a:srgbClr val="C0C0C0"/>
                  </a:outerShdw>
                </a:effectLst>
              </a:rPr>
              <a:t>Riprogettazione ergonomica delle linee di produzione</a:t>
            </a:r>
            <a:r>
              <a:rPr lang="it-IT" sz="2400" b="1" dirty="0" smtClean="0">
                <a:solidFill>
                  <a:srgbClr val="FF0000"/>
                </a:solidFill>
              </a:rPr>
              <a:t> </a:t>
            </a: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400" b="1" dirty="0" smtClean="0">
                <a:solidFill>
                  <a:srgbClr val="FF0000"/>
                </a:solidFill>
              </a:rPr>
              <a:t>software di assistenza al lavoro e big data e </a:t>
            </a:r>
            <a:r>
              <a:rPr lang="it-IT" sz="2400" b="1" dirty="0" err="1" smtClean="0">
                <a:solidFill>
                  <a:srgbClr val="FF0000"/>
                </a:solidFill>
              </a:rPr>
              <a:t>analytics</a:t>
            </a:r>
            <a:r>
              <a:rPr lang="it-IT" sz="2400" b="1" dirty="0" smtClean="0">
                <a:solidFill>
                  <a:srgbClr val="FF0000"/>
                </a:solidFill>
                <a:effectLst>
                  <a:outerShdw blurRad="38100" dist="38100" dir="2700000" algn="tl">
                    <a:srgbClr val="C0C0C0"/>
                  </a:outerShdw>
                </a:effectLst>
              </a:rPr>
              <a:t> </a:t>
            </a:r>
            <a:r>
              <a:rPr lang="it-IT" sz="2000" b="1" dirty="0" smtClean="0">
                <a:solidFill>
                  <a:srgbClr val="000000"/>
                </a:solidFill>
                <a:cs typeface="Times New Roman" pitchFamily="16" charset="0"/>
              </a:rPr>
              <a:t>Obiettivo: ridurre sprechi ed errori. </a:t>
            </a:r>
          </a:p>
          <a:p>
            <a:pPr marL="214313" indent="-214313" algn="jus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000" dirty="0" smtClean="0">
                <a:solidFill>
                  <a:srgbClr val="000000"/>
                </a:solidFill>
                <a:cs typeface="Times New Roman" pitchFamily="16" charset="0"/>
              </a:rPr>
              <a:t>Posizionare i contenitori da cui prendere i materiali per l’assemblaggio riduce i tempi di esecuzione, riduce i passi avanti e indietro dell’operatore, quindi la fatica fisica. </a:t>
            </a:r>
          </a:p>
          <a:p>
            <a:pPr marL="214313" indent="-214313" algn="jus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000" dirty="0" smtClean="0">
                <a:solidFill>
                  <a:srgbClr val="000000"/>
                </a:solidFill>
                <a:cs typeface="Times New Roman" pitchFamily="16" charset="0"/>
              </a:rPr>
              <a:t>Disporre i stessi contenitori di fronte, evita torsioni e posture incongrue, rende il movimento più veloce. </a:t>
            </a: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sz="2000" dirty="0" smtClean="0">
              <a:effectLst>
                <a:outerShdw blurRad="38100" dist="38100" dir="2700000" algn="tl">
                  <a:srgbClr val="C0C0C0"/>
                </a:outerShdw>
              </a:effectLst>
            </a:endParaRP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000" dirty="0" smtClean="0">
                <a:effectLst>
                  <a:outerShdw blurRad="38100" dist="38100" dir="2700000" algn="tl">
                    <a:srgbClr val="C0C0C0"/>
                  </a:outerShdw>
                </a:effectLst>
              </a:rPr>
              <a:t>Big data, sensori e strumenti </a:t>
            </a:r>
            <a:r>
              <a:rPr lang="it-IT" sz="2000" dirty="0" err="1" smtClean="0">
                <a:effectLst>
                  <a:outerShdw blurRad="38100" dist="38100" dir="2700000" algn="tl">
                    <a:srgbClr val="C0C0C0"/>
                  </a:outerShdw>
                </a:effectLst>
              </a:rPr>
              <a:t>wearable</a:t>
            </a:r>
            <a:r>
              <a:rPr lang="it-IT" sz="2000" dirty="0" smtClean="0">
                <a:effectLst>
                  <a:outerShdw blurRad="38100" dist="38100" dir="2700000" algn="tl">
                    <a:srgbClr val="C0C0C0"/>
                  </a:outerShdw>
                </a:effectLst>
              </a:rPr>
              <a:t> per </a:t>
            </a:r>
            <a:r>
              <a:rPr lang="it-IT" sz="2000" dirty="0" smtClean="0"/>
              <a:t>Adattare le postazioni di lavoro alle caratteristiche antropometriche dell’operatore. La postazione si posiziona in automatico quando l’operatore accede alla linea con il proprio badge.</a:t>
            </a:r>
          </a:p>
        </p:txBody>
      </p:sp>
      <p:pic>
        <p:nvPicPr>
          <p:cNvPr id="7" name="Picture 3"/>
          <p:cNvPicPr>
            <a:picLocks noChangeAspect="1" noChangeArrowheads="1"/>
          </p:cNvPicPr>
          <p:nvPr/>
        </p:nvPicPr>
        <p:blipFill>
          <a:blip r:embed="rId3"/>
          <a:srcRect/>
          <a:stretch>
            <a:fillRect/>
          </a:stretch>
        </p:blipFill>
        <p:spPr bwMode="auto">
          <a:xfrm>
            <a:off x="1" y="0"/>
            <a:ext cx="2714612" cy="2227786"/>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 xmlns:a16="http://schemas.microsoft.com/office/drawing/2014/main" id="{E55C04CA-720F-4349-8FA5-FB1F6B1A1195}"/>
              </a:ext>
            </a:extLst>
          </p:cNvPr>
          <p:cNvSpPr txBox="1"/>
          <p:nvPr/>
        </p:nvSpPr>
        <p:spPr>
          <a:xfrm>
            <a:off x="2143108" y="2214553"/>
            <a:ext cx="6735962" cy="3785652"/>
          </a:xfrm>
          <a:prstGeom prst="rect">
            <a:avLst/>
          </a:prstGeom>
          <a:noFill/>
        </p:spPr>
        <p:txBody>
          <a:bodyPr wrap="square" rtlCol="0">
            <a:spAutoFit/>
          </a:bodyPr>
          <a:lstStyle/>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400" dirty="0" smtClean="0">
                <a:effectLst>
                  <a:outerShdw blurRad="38100" dist="38100" dir="2700000" algn="tl">
                    <a:srgbClr val="C0C0C0"/>
                  </a:outerShdw>
                </a:effectLst>
              </a:rPr>
              <a:t>Il lavoro che può essere tradotto in un algoritmo verrà affidato alle macchine intelligenti.</a:t>
            </a: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sz="2400" dirty="0" smtClean="0"/>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400" dirty="0" smtClean="0"/>
              <a:t>Nell'epoca dei robot sarà indispensabile, per gli utilizzatori, conoscere anche le scelte etiche e i fini ultimi dei progettisti, di coloro che decideranno quali algoritmi utilizzare, che </a:t>
            </a:r>
            <a:r>
              <a:rPr lang="it-IT" sz="2400" b="1" dirty="0" smtClean="0">
                <a:solidFill>
                  <a:srgbClr val="FF0000"/>
                </a:solidFill>
              </a:rPr>
              <a:t>influenzeranno gli aspetti </a:t>
            </a:r>
            <a:r>
              <a:rPr lang="it-IT" sz="2400" b="1" dirty="0" err="1" smtClean="0">
                <a:solidFill>
                  <a:srgbClr val="FF0000"/>
                </a:solidFill>
              </a:rPr>
              <a:t>esperenziali</a:t>
            </a:r>
            <a:r>
              <a:rPr lang="it-IT" sz="2400" b="1" dirty="0" smtClean="0">
                <a:solidFill>
                  <a:srgbClr val="FF0000"/>
                </a:solidFill>
              </a:rPr>
              <a:t>, affettivi, di attribuzione di senso e di valore della nostra vita quotidiana</a:t>
            </a:r>
            <a:r>
              <a:rPr lang="it-IT" sz="2400" dirty="0" smtClean="0"/>
              <a:t> attraverso l'interazione tra l'uomo e le macchine intelligenti.</a:t>
            </a:r>
          </a:p>
        </p:txBody>
      </p:sp>
      <p:sp>
        <p:nvSpPr>
          <p:cNvPr id="3074" name="AutoShape 2" descr="PERT/CPM - Wikipedi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PERT/CPM - Wikipedi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2" name="AutoShape 2" descr="Artificial Intelligence Robot Ai - Free image on Pixabay"/>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sp>
        <p:nvSpPr>
          <p:cNvPr id="12" name="CasellaDiTesto 11"/>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9" name="Picture 2"/>
          <p:cNvPicPr>
            <a:picLocks noChangeAspect="1" noChangeArrowheads="1"/>
          </p:cNvPicPr>
          <p:nvPr/>
        </p:nvPicPr>
        <p:blipFill>
          <a:blip r:embed="rId3" cstate="print"/>
          <a:srcRect/>
          <a:stretch>
            <a:fillRect/>
          </a:stretch>
        </p:blipFill>
        <p:spPr bwMode="auto">
          <a:xfrm>
            <a:off x="0" y="0"/>
            <a:ext cx="2133600" cy="1704975"/>
          </a:xfrm>
          <a:prstGeom prst="rect">
            <a:avLst/>
          </a:prstGeom>
          <a:solidFill>
            <a:srgbClr val="FFFFFF"/>
          </a:solidFill>
          <a:ln w="9525">
            <a:noFill/>
            <a:miter lim="800000"/>
            <a:headEnd/>
            <a:tailEnd/>
          </a:ln>
        </p:spPr>
      </p:pic>
      <p:sp>
        <p:nvSpPr>
          <p:cNvPr id="13" name="Rectangle 3"/>
          <p:cNvSpPr>
            <a:spLocks noChangeArrowheads="1"/>
          </p:cNvSpPr>
          <p:nvPr/>
        </p:nvSpPr>
        <p:spPr bwMode="auto">
          <a:xfrm>
            <a:off x="2214546" y="0"/>
            <a:ext cx="135732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Jean-François</a:t>
            </a: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it-IT" sz="1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Millet</a:t>
            </a: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spigolatrici 1857</a:t>
            </a:r>
            <a:r>
              <a:rPr kumimoji="0" lang="it-IT" sz="800" b="0" i="0" u="none" strike="noStrike" cap="none" normalizeH="0" baseline="0" dirty="0" smtClean="0">
                <a:ln>
                  <a:noFill/>
                </a:ln>
                <a:solidFill>
                  <a:schemeClr val="tx1"/>
                </a:solidFill>
                <a:effectLst/>
                <a:latin typeface="Arial" pitchFamily="34" charset="0"/>
                <a:cs typeface="Arial"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ttangolo 13"/>
          <p:cNvSpPr/>
          <p:nvPr/>
        </p:nvSpPr>
        <p:spPr>
          <a:xfrm>
            <a:off x="2714612" y="857232"/>
            <a:ext cx="5929354" cy="1323439"/>
          </a:xfrm>
          <a:prstGeom prst="rect">
            <a:avLst/>
          </a:prstGeom>
        </p:spPr>
        <p:txBody>
          <a:bodyPr wrap="square">
            <a:spAutoFit/>
          </a:bodyPr>
          <a:lstStyle/>
          <a:p>
            <a:r>
              <a:rPr lang="it-IT" sz="2000" b="1" dirty="0" err="1" smtClean="0">
                <a:solidFill>
                  <a:srgbClr val="FF0000"/>
                </a:solidFill>
              </a:rPr>
              <a:t>cobot</a:t>
            </a:r>
            <a:r>
              <a:rPr lang="it-IT" sz="2000" dirty="0" smtClean="0">
                <a:solidFill>
                  <a:srgbClr val="FF0000"/>
                </a:solidFill>
              </a:rPr>
              <a:t> </a:t>
            </a:r>
            <a:r>
              <a:rPr lang="it-IT" sz="2000" dirty="0" smtClean="0"/>
              <a:t>che supporteranno nell’esecuzione del lavoro ma si occuperanno anche di monitorare il lavoratore per coglierne i momenti di distrazione e prevenire gli errori, che immagazzineranno dati su ciascuno di noi.</a:t>
            </a:r>
            <a:endParaRPr lang="it-IT" sz="2000" dirty="0"/>
          </a:p>
        </p:txBody>
      </p:sp>
    </p:spTree>
    <p:extLst>
      <p:ext uri="{BB962C8B-B14F-4D97-AF65-F5344CB8AC3E}">
        <p14:creationId xmlns="" xmlns:p14="http://schemas.microsoft.com/office/powerpoint/2010/main" val="2955342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 xmlns:a16="http://schemas.microsoft.com/office/drawing/2014/main" id="{E55C04CA-720F-4349-8FA5-FB1F6B1A1195}"/>
              </a:ext>
            </a:extLst>
          </p:cNvPr>
          <p:cNvSpPr txBox="1"/>
          <p:nvPr/>
        </p:nvSpPr>
        <p:spPr>
          <a:xfrm>
            <a:off x="2071670" y="1142984"/>
            <a:ext cx="6735963" cy="5447645"/>
          </a:xfrm>
          <a:prstGeom prst="rect">
            <a:avLst/>
          </a:prstGeom>
          <a:noFill/>
        </p:spPr>
        <p:txBody>
          <a:bodyPr wrap="square" rtlCol="0">
            <a:spAutoFit/>
          </a:bodyPr>
          <a:lstStyle/>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800" b="1" i="1" dirty="0" smtClean="0">
                <a:solidFill>
                  <a:srgbClr val="FF0000"/>
                </a:solidFill>
                <a:cs typeface="Calibri" charset="0"/>
              </a:rPr>
              <a:t>Rischio etico</a:t>
            </a:r>
            <a:r>
              <a:rPr lang="it-IT" sz="2400" i="1" dirty="0" smtClean="0">
                <a:cs typeface="Calibri" charset="0"/>
              </a:rPr>
              <a:t>: </a:t>
            </a:r>
            <a:r>
              <a:rPr lang="it-IT" sz="2000" i="1" dirty="0" smtClean="0">
                <a:cs typeface="Calibri" charset="0"/>
              </a:rPr>
              <a:t>Accettare di essere continuamente monitorati, in ogni gesto, o piccola distrazione, da una macchina?</a:t>
            </a:r>
            <a:endParaRPr lang="it-IT" sz="2000" b="1" dirty="0" smtClean="0">
              <a:effectLst>
                <a:outerShdw blurRad="38100" dist="38100" dir="2700000" algn="tl">
                  <a:srgbClr val="C0C0C0"/>
                </a:outerShdw>
              </a:effectLst>
            </a:endParaRP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000" b="1" dirty="0" smtClean="0">
                <a:solidFill>
                  <a:srgbClr val="FF0000"/>
                </a:solidFill>
              </a:rPr>
              <a:t>In atto c'è una sfida etica</a:t>
            </a:r>
            <a:r>
              <a:rPr lang="it-IT" sz="2000" dirty="0" smtClean="0"/>
              <a:t>: La scelta di valori che </a:t>
            </a:r>
            <a:r>
              <a:rPr lang="it-IT" sz="2000" b="1" dirty="0" smtClean="0"/>
              <a:t>la classe dirigente</a:t>
            </a:r>
            <a:r>
              <a:rPr lang="it-IT" sz="2000" dirty="0" smtClean="0"/>
              <a:t> deve affrontare, per evitare che i “nuovi padroni della robotica” assumano un potere esagerato. </a:t>
            </a: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000" dirty="0" smtClean="0"/>
              <a:t>Un'altra sfida riguarda </a:t>
            </a:r>
            <a:r>
              <a:rPr lang="it-IT" sz="2000" b="1" dirty="0" smtClean="0"/>
              <a:t>i progettisti</a:t>
            </a:r>
            <a:r>
              <a:rPr lang="it-IT" sz="2000" dirty="0" smtClean="0"/>
              <a:t>: la capacità di progettare sistemi di interazione tra l'uomo, la macchina/la rete e l'ambiente, ovvero tra l'uomo e le macchine presenti nel proprio ambiente che sono collegate e comunicano tra loro. Attraverso la rete, apprenderanno, memorizzeranno e conserveranno le informazioni acquisite, con una capacità di memorizzare enormemente superiore a quella dell'uomo.</a:t>
            </a: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sz="2000" b="1" dirty="0" smtClean="0"/>
              <a:t>Questa sfida riguarda tutti noi</a:t>
            </a:r>
            <a:r>
              <a:rPr lang="it-IT" sz="2000" dirty="0" smtClean="0"/>
              <a:t>, che quelle macchine dovremo utilizzare, con quelle macchine dovremo interagire e controllarne i cambiamenti che indurranno nella nostra vita quotidiana.</a:t>
            </a:r>
          </a:p>
        </p:txBody>
      </p:sp>
      <p:sp>
        <p:nvSpPr>
          <p:cNvPr id="3074" name="AutoShape 2" descr="PERT/CPM - Wikipedi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PERT/CPM - Wikipedi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2" name="AutoShape 2" descr="Artificial Intelligence Robot Ai - Free image on Pixabay"/>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sp>
        <p:nvSpPr>
          <p:cNvPr id="12" name="CasellaDiTesto 11"/>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9" name="Picture 2" descr="https://image.jimcdn.com/app/cms/image/transf/none/path/s7abcad619f26b15e/image/i35b2d50998529358/version/1640071972/image.png"/>
          <p:cNvPicPr>
            <a:picLocks noChangeAspect="1" noChangeArrowheads="1"/>
          </p:cNvPicPr>
          <p:nvPr/>
        </p:nvPicPr>
        <p:blipFill>
          <a:blip r:embed="rId3"/>
          <a:srcRect/>
          <a:stretch>
            <a:fillRect/>
          </a:stretch>
        </p:blipFill>
        <p:spPr bwMode="auto">
          <a:xfrm>
            <a:off x="285720" y="285728"/>
            <a:ext cx="1419225" cy="1952625"/>
          </a:xfrm>
          <a:prstGeom prst="rect">
            <a:avLst/>
          </a:prstGeom>
          <a:noFill/>
        </p:spPr>
      </p:pic>
    </p:spTree>
    <p:extLst>
      <p:ext uri="{BB962C8B-B14F-4D97-AF65-F5344CB8AC3E}">
        <p14:creationId xmlns="" xmlns:p14="http://schemas.microsoft.com/office/powerpoint/2010/main" val="2955342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4206EC5-AC42-4891-A646-D28A663F9314}" type="slidenum">
              <a:rPr lang="it-IT" smtClean="0"/>
              <a:pPr/>
              <a:t>24</a:t>
            </a:fld>
            <a:endParaRPr lang="it-IT"/>
          </a:p>
        </p:txBody>
      </p:sp>
      <p:sp>
        <p:nvSpPr>
          <p:cNvPr id="3" name="CasellaDiTesto 2">
            <a:extLst>
              <a:ext uri="{FF2B5EF4-FFF2-40B4-BE49-F238E27FC236}">
                <a16:creationId xmlns="" xmlns:a16="http://schemas.microsoft.com/office/drawing/2014/main" id="{E55C04CA-720F-4349-8FA5-FB1F6B1A1195}"/>
              </a:ext>
            </a:extLst>
          </p:cNvPr>
          <p:cNvSpPr txBox="1"/>
          <p:nvPr/>
        </p:nvSpPr>
        <p:spPr>
          <a:xfrm>
            <a:off x="1000100" y="1344027"/>
            <a:ext cx="7236822" cy="584775"/>
          </a:xfrm>
          <a:prstGeom prst="rect">
            <a:avLst/>
          </a:prstGeom>
          <a:noFill/>
        </p:spPr>
        <p:txBody>
          <a:bodyPr wrap="square" rtlCol="0">
            <a:spAutoFit/>
          </a:bodyPr>
          <a:lstStyle/>
          <a:p>
            <a:r>
              <a:rPr lang="it-IT" sz="3200" b="1" dirty="0" smtClean="0"/>
              <a:t>Il metodo ergonomico integrato </a:t>
            </a:r>
            <a:r>
              <a:rPr lang="it-IT" sz="3200" b="1" dirty="0" err="1" smtClean="0"/>
              <a:t>Ergo-Uas</a:t>
            </a:r>
            <a:endParaRPr lang="it-IT" sz="3200" b="1" dirty="0" smtClean="0"/>
          </a:p>
        </p:txBody>
      </p:sp>
      <p:sp>
        <p:nvSpPr>
          <p:cNvPr id="4" name="Text Box 1"/>
          <p:cNvSpPr txBox="1">
            <a:spLocks noChangeArrowheads="1"/>
          </p:cNvSpPr>
          <p:nvPr/>
        </p:nvSpPr>
        <p:spPr bwMode="auto">
          <a:xfrm>
            <a:off x="1500599" y="2086404"/>
            <a:ext cx="3357153" cy="4271554"/>
          </a:xfrm>
          <a:prstGeom prst="rect">
            <a:avLst/>
          </a:prstGeom>
          <a:noFill/>
          <a:ln w="9525" cap="flat">
            <a:noFill/>
            <a:round/>
            <a:headEnd/>
            <a:tailEnd/>
          </a:ln>
          <a:effectLst/>
        </p:spPr>
        <p:txBody>
          <a:bodyPr lIns="90000" tIns="45000" rIns="90000" bIns="45000"/>
          <a:lstStyle/>
          <a:p>
            <a:pPr marL="341313" algn="just">
              <a:lnSpc>
                <a:spcPct val="100000"/>
              </a:lnSpc>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A Melfi, nello stabilimento di </a:t>
            </a:r>
            <a:r>
              <a:rPr lang="it-IT" sz="2000" i="1" dirty="0" err="1" smtClean="0">
                <a:solidFill>
                  <a:srgbClr val="000000"/>
                </a:solidFill>
                <a:cs typeface="Calibri" charset="0"/>
              </a:rPr>
              <a:t>Stellantis</a:t>
            </a:r>
            <a:r>
              <a:rPr lang="it-IT" sz="2000" i="1" dirty="0" smtClean="0">
                <a:solidFill>
                  <a:srgbClr val="000000"/>
                </a:solidFill>
                <a:cs typeface="Calibri" charset="0"/>
              </a:rPr>
              <a:t> si applica </a:t>
            </a:r>
            <a:r>
              <a:rPr lang="it-IT" sz="2000" b="1" i="1" dirty="0" smtClean="0">
                <a:solidFill>
                  <a:srgbClr val="000000"/>
                </a:solidFill>
                <a:cs typeface="Calibri" charset="0"/>
              </a:rPr>
              <a:t>il metodo ergonomico integrato </a:t>
            </a:r>
            <a:r>
              <a:rPr lang="it-IT" sz="2000" b="1" i="1" dirty="0" err="1" smtClean="0">
                <a:solidFill>
                  <a:srgbClr val="000000"/>
                </a:solidFill>
                <a:cs typeface="Calibri" charset="0"/>
              </a:rPr>
              <a:t>Ergo-Uas</a:t>
            </a:r>
            <a:r>
              <a:rPr lang="it-IT" sz="2000" i="1" dirty="0" smtClean="0">
                <a:solidFill>
                  <a:srgbClr val="000000"/>
                </a:solidFill>
                <a:cs typeface="Calibri" charset="0"/>
              </a:rPr>
              <a:t>, che </a:t>
            </a:r>
            <a:r>
              <a:rPr lang="it-IT" sz="2000" b="1" i="1" dirty="0" smtClean="0">
                <a:solidFill>
                  <a:srgbClr val="000000"/>
                </a:solidFill>
                <a:cs typeface="Calibri" charset="0"/>
              </a:rPr>
              <a:t>combina tempi e metodi di produzione</a:t>
            </a:r>
            <a:r>
              <a:rPr lang="it-IT" sz="2000" i="1" dirty="0" smtClean="0">
                <a:solidFill>
                  <a:srgbClr val="000000"/>
                </a:solidFill>
                <a:cs typeface="Calibri" charset="0"/>
              </a:rPr>
              <a:t> (</a:t>
            </a:r>
            <a:r>
              <a:rPr lang="it-IT" sz="2000" i="1" dirty="0" err="1" smtClean="0">
                <a:solidFill>
                  <a:srgbClr val="000000"/>
                </a:solidFill>
                <a:cs typeface="Calibri" charset="0"/>
              </a:rPr>
              <a:t>Uas</a:t>
            </a:r>
            <a:r>
              <a:rPr lang="it-IT" sz="2000" i="1" dirty="0" smtClean="0">
                <a:solidFill>
                  <a:srgbClr val="000000"/>
                </a:solidFill>
                <a:cs typeface="Calibri" charset="0"/>
              </a:rPr>
              <a:t> è un sistema </a:t>
            </a:r>
            <a:r>
              <a:rPr lang="it-IT" sz="2000" i="1" dirty="0" err="1" smtClean="0">
                <a:solidFill>
                  <a:srgbClr val="000000"/>
                </a:solidFill>
                <a:cs typeface="Calibri" charset="0"/>
              </a:rPr>
              <a:t>Mtm</a:t>
            </a:r>
            <a:r>
              <a:rPr lang="it-IT" sz="2000" i="1" dirty="0" smtClean="0">
                <a:solidFill>
                  <a:srgbClr val="000000"/>
                </a:solidFill>
                <a:cs typeface="Calibri" charset="0"/>
              </a:rPr>
              <a:t> – </a:t>
            </a:r>
            <a:r>
              <a:rPr lang="it-IT" sz="2000" i="1" dirty="0" err="1" smtClean="0">
                <a:solidFill>
                  <a:srgbClr val="000000"/>
                </a:solidFill>
                <a:cs typeface="Calibri" charset="0"/>
              </a:rPr>
              <a:t>Methods-Time</a:t>
            </a:r>
            <a:r>
              <a:rPr lang="it-IT" sz="2000" i="1" dirty="0" smtClean="0">
                <a:solidFill>
                  <a:srgbClr val="000000"/>
                </a:solidFill>
                <a:cs typeface="Calibri" charset="0"/>
              </a:rPr>
              <a:t> </a:t>
            </a:r>
            <a:r>
              <a:rPr lang="it-IT" sz="2000" i="1" dirty="0" err="1" smtClean="0">
                <a:solidFill>
                  <a:srgbClr val="000000"/>
                </a:solidFill>
                <a:cs typeface="Calibri" charset="0"/>
              </a:rPr>
              <a:t>Measurement</a:t>
            </a:r>
            <a:r>
              <a:rPr lang="it-IT" sz="2000" i="1" dirty="0" smtClean="0">
                <a:solidFill>
                  <a:srgbClr val="000000"/>
                </a:solidFill>
                <a:cs typeface="Calibri" charset="0"/>
              </a:rPr>
              <a:t>) </a:t>
            </a:r>
            <a:r>
              <a:rPr lang="it-IT" sz="2000" b="1" i="1" dirty="0" smtClean="0">
                <a:solidFill>
                  <a:srgbClr val="000000"/>
                </a:solidFill>
                <a:cs typeface="Calibri" charset="0"/>
              </a:rPr>
              <a:t>con i criteri ergonomici di sforzo biomeccanico</a:t>
            </a:r>
            <a:r>
              <a:rPr lang="it-IT" sz="2000" i="1" dirty="0" smtClean="0">
                <a:solidFill>
                  <a:srgbClr val="000000"/>
                </a:solidFill>
                <a:cs typeface="Calibri" charset="0"/>
              </a:rPr>
              <a:t> (metodo </a:t>
            </a:r>
            <a:r>
              <a:rPr lang="it-IT" sz="2000" i="1" dirty="0" err="1" smtClean="0">
                <a:solidFill>
                  <a:srgbClr val="000000"/>
                </a:solidFill>
                <a:cs typeface="Calibri" charset="0"/>
              </a:rPr>
              <a:t>Eaws</a:t>
            </a:r>
            <a:r>
              <a:rPr lang="it-IT" sz="2000" i="1" dirty="0" smtClean="0">
                <a:solidFill>
                  <a:srgbClr val="000000"/>
                </a:solidFill>
                <a:cs typeface="Calibri" charset="0"/>
              </a:rPr>
              <a:t> – </a:t>
            </a:r>
            <a:r>
              <a:rPr lang="it-IT" sz="2000" i="1" dirty="0" err="1" smtClean="0">
                <a:solidFill>
                  <a:srgbClr val="000000"/>
                </a:solidFill>
                <a:cs typeface="Calibri" charset="0"/>
              </a:rPr>
              <a:t>Ergonomic</a:t>
            </a:r>
            <a:r>
              <a:rPr lang="it-IT" sz="2000" i="1" dirty="0" smtClean="0">
                <a:solidFill>
                  <a:srgbClr val="000000"/>
                </a:solidFill>
                <a:cs typeface="Calibri" charset="0"/>
              </a:rPr>
              <a:t> </a:t>
            </a:r>
            <a:r>
              <a:rPr lang="it-IT" sz="2000" i="1" dirty="0" err="1" smtClean="0">
                <a:solidFill>
                  <a:srgbClr val="000000"/>
                </a:solidFill>
                <a:cs typeface="Calibri" charset="0"/>
              </a:rPr>
              <a:t>Assessment</a:t>
            </a:r>
            <a:r>
              <a:rPr lang="it-IT" sz="2000" i="1" dirty="0" smtClean="0">
                <a:solidFill>
                  <a:srgbClr val="000000"/>
                </a:solidFill>
                <a:cs typeface="Calibri" charset="0"/>
              </a:rPr>
              <a:t> </a:t>
            </a:r>
            <a:r>
              <a:rPr lang="it-IT" sz="2000" i="1" dirty="0" err="1" smtClean="0">
                <a:solidFill>
                  <a:srgbClr val="000000"/>
                </a:solidFill>
                <a:cs typeface="Calibri" charset="0"/>
              </a:rPr>
              <a:t>Work-Sheet</a:t>
            </a:r>
            <a:r>
              <a:rPr lang="it-IT" sz="2000" i="1" dirty="0" smtClean="0">
                <a:solidFill>
                  <a:srgbClr val="000000"/>
                </a:solidFill>
                <a:cs typeface="Calibri" charset="0"/>
              </a:rPr>
              <a:t>, standard sviluppato dalla Fondazione Ergo).</a:t>
            </a:r>
          </a:p>
          <a:p>
            <a:pPr marL="341313" algn="just">
              <a:lnSpc>
                <a:spcPct val="100000"/>
              </a:lnSpc>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it-IT" sz="2000" i="1" dirty="0" smtClean="0">
              <a:solidFill>
                <a:srgbClr val="000000"/>
              </a:solidFill>
              <a:cs typeface="Calibri" charset="0"/>
            </a:endParaRPr>
          </a:p>
        </p:txBody>
      </p:sp>
      <p:pic>
        <p:nvPicPr>
          <p:cNvPr id="5" name="Picture 2"/>
          <p:cNvPicPr>
            <a:picLocks noChangeAspect="1" noChangeArrowheads="1"/>
          </p:cNvPicPr>
          <p:nvPr/>
        </p:nvPicPr>
        <p:blipFill>
          <a:blip r:embed="rId2"/>
          <a:srcRect/>
          <a:stretch>
            <a:fillRect/>
          </a:stretch>
        </p:blipFill>
        <p:spPr bwMode="auto">
          <a:xfrm>
            <a:off x="5286380" y="1901854"/>
            <a:ext cx="3398836" cy="2241526"/>
          </a:xfrm>
          <a:prstGeom prst="rect">
            <a:avLst/>
          </a:prstGeom>
          <a:noFill/>
          <a:ln w="9525" cap="flat">
            <a:noFill/>
            <a:round/>
            <a:headEnd/>
            <a:tailEnd/>
          </a:ln>
          <a:effectLst/>
        </p:spPr>
      </p:pic>
      <p:pic>
        <p:nvPicPr>
          <p:cNvPr id="6" name="Picture 2"/>
          <p:cNvPicPr>
            <a:picLocks noChangeAspect="1" noChangeArrowheads="1"/>
          </p:cNvPicPr>
          <p:nvPr/>
        </p:nvPicPr>
        <p:blipFill>
          <a:blip r:embed="rId3"/>
          <a:srcRect/>
          <a:stretch>
            <a:fillRect/>
          </a:stretch>
        </p:blipFill>
        <p:spPr bwMode="auto">
          <a:xfrm>
            <a:off x="5143504" y="4143380"/>
            <a:ext cx="3083550" cy="2309976"/>
          </a:xfrm>
          <a:prstGeom prst="rect">
            <a:avLst/>
          </a:prstGeom>
          <a:noFill/>
          <a:ln w="9525" cap="flat">
            <a:noFill/>
            <a:round/>
            <a:headEnd/>
            <a:tailEnd/>
          </a:ln>
          <a:effectLst/>
        </p:spPr>
      </p:pic>
      <p:sp>
        <p:nvSpPr>
          <p:cNvPr id="7" name="CasellaDiTesto 6"/>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7170" name="Picture 2"/>
          <p:cNvPicPr>
            <a:picLocks noChangeAspect="1" noChangeArrowheads="1"/>
          </p:cNvPicPr>
          <p:nvPr/>
        </p:nvPicPr>
        <p:blipFill>
          <a:blip r:embed="rId4"/>
          <a:srcRect/>
          <a:stretch>
            <a:fillRect/>
          </a:stretch>
        </p:blipFill>
        <p:spPr bwMode="auto">
          <a:xfrm>
            <a:off x="0" y="1"/>
            <a:ext cx="2095637" cy="1428736"/>
          </a:xfrm>
          <a:prstGeom prst="rect">
            <a:avLst/>
          </a:prstGeom>
          <a:solidFill>
            <a:srgbClr val="FFFFFF"/>
          </a:solidFill>
          <a:ln w="9525">
            <a:noFill/>
            <a:miter lim="800000"/>
            <a:headEnd/>
            <a:tailEnd/>
          </a:ln>
        </p:spPr>
      </p:pic>
      <p:pic>
        <p:nvPicPr>
          <p:cNvPr id="9" name="Picture 3" descr="C:\Users\Utente\Desktop\Archivio\1. Archivio\immagini arte\logo formatore\braccioalzato_sx.jpg"/>
          <p:cNvPicPr>
            <a:picLocks noChangeAspect="1" noChangeArrowheads="1"/>
          </p:cNvPicPr>
          <p:nvPr/>
        </p:nvPicPr>
        <p:blipFill>
          <a:blip r:embed="rId5" cstate="print"/>
          <a:srcRect/>
          <a:stretch>
            <a:fillRect/>
          </a:stretch>
        </p:blipFill>
        <p:spPr bwMode="auto">
          <a:xfrm>
            <a:off x="357158" y="3857628"/>
            <a:ext cx="1375903" cy="2714620"/>
          </a:xfrm>
          <a:prstGeom prst="rect">
            <a:avLst/>
          </a:prstGeom>
          <a:noFill/>
        </p:spPr>
      </p:pic>
      <p:sp>
        <p:nvSpPr>
          <p:cNvPr id="13" name="Rettangolo 12"/>
          <p:cNvSpPr/>
          <p:nvPr/>
        </p:nvSpPr>
        <p:spPr>
          <a:xfrm>
            <a:off x="2071670" y="0"/>
            <a:ext cx="4345549" cy="461665"/>
          </a:xfrm>
          <a:prstGeom prst="rect">
            <a:avLst/>
          </a:prstGeom>
        </p:spPr>
        <p:txBody>
          <a:bodyPr wrap="none">
            <a:spAutoFit/>
          </a:bodyPr>
          <a:lstStyle/>
          <a:p>
            <a:r>
              <a:rPr lang="it-IT" sz="1200" dirty="0" smtClean="0"/>
              <a:t>bambini che lavorano in un'industria, incisione inizio del XIX secolo</a:t>
            </a:r>
          </a:p>
          <a:p>
            <a:endParaRPr lang="it-IT"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4206EC5-AC42-4891-A646-D28A663F9314}" type="slidenum">
              <a:rPr lang="it-IT" smtClean="0"/>
              <a:pPr/>
              <a:t>25</a:t>
            </a:fld>
            <a:endParaRPr lang="it-IT"/>
          </a:p>
        </p:txBody>
      </p:sp>
      <p:sp>
        <p:nvSpPr>
          <p:cNvPr id="3" name="CasellaDiTesto 2">
            <a:extLst>
              <a:ext uri="{FF2B5EF4-FFF2-40B4-BE49-F238E27FC236}">
                <a16:creationId xmlns="" xmlns:a16="http://schemas.microsoft.com/office/drawing/2014/main" id="{E55C04CA-720F-4349-8FA5-FB1F6B1A1195}"/>
              </a:ext>
            </a:extLst>
          </p:cNvPr>
          <p:cNvSpPr txBox="1"/>
          <p:nvPr/>
        </p:nvSpPr>
        <p:spPr>
          <a:xfrm>
            <a:off x="2285984" y="617505"/>
            <a:ext cx="6304451" cy="954107"/>
          </a:xfrm>
          <a:prstGeom prst="rect">
            <a:avLst/>
          </a:prstGeom>
          <a:noFill/>
        </p:spPr>
        <p:txBody>
          <a:bodyPr wrap="square" rtlCol="0">
            <a:spAutoFit/>
          </a:bodyPr>
          <a:lstStyle/>
          <a:p>
            <a:r>
              <a:rPr lang="it-IT" sz="2800" b="1" dirty="0" smtClean="0"/>
              <a:t>I vantaggi dell’ergonomia su produttività e qualità. </a:t>
            </a:r>
            <a:r>
              <a:rPr lang="it-IT" b="1" dirty="0" smtClean="0"/>
              <a:t>Dai bilanci di sostenibilità di </a:t>
            </a:r>
            <a:r>
              <a:rPr lang="it-IT" b="1" dirty="0" err="1" smtClean="0"/>
              <a:t>Fca</a:t>
            </a:r>
            <a:endParaRPr lang="it-IT" b="1" dirty="0" smtClean="0"/>
          </a:p>
        </p:txBody>
      </p:sp>
      <p:sp>
        <p:nvSpPr>
          <p:cNvPr id="4" name="Text Box 1"/>
          <p:cNvSpPr txBox="1">
            <a:spLocks noChangeArrowheads="1"/>
          </p:cNvSpPr>
          <p:nvPr/>
        </p:nvSpPr>
        <p:spPr bwMode="auto">
          <a:xfrm>
            <a:off x="1857356" y="1571612"/>
            <a:ext cx="6442036" cy="4977334"/>
          </a:xfrm>
          <a:prstGeom prst="rect">
            <a:avLst/>
          </a:prstGeom>
          <a:noFill/>
          <a:ln w="9525" cap="flat">
            <a:noFill/>
            <a:round/>
            <a:headEnd/>
            <a:tailEnd/>
          </a:ln>
          <a:effectLst/>
        </p:spPr>
        <p:txBody>
          <a:bodyPr lIns="90000" tIns="45000" rIns="90000" bIns="45000"/>
          <a:lstStyle/>
          <a:p>
            <a:pPr marL="341313" algn="just">
              <a:lnSpc>
                <a:spcPct val="100000"/>
              </a:lnSpc>
              <a:buClrTx/>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b="1" i="1" dirty="0" smtClean="0">
                <a:solidFill>
                  <a:srgbClr val="000000"/>
                </a:solidFill>
                <a:cs typeface="Calibri" charset="0"/>
              </a:rPr>
              <a:t>Riduzione di infortuni</a:t>
            </a:r>
            <a:r>
              <a:rPr lang="it-IT" sz="2000" i="1" dirty="0" smtClean="0">
                <a:solidFill>
                  <a:srgbClr val="000000"/>
                </a:solidFill>
                <a:cs typeface="Calibri" charset="0"/>
              </a:rPr>
              <a:t>: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-9% </a:t>
            </a:r>
            <a:r>
              <a:rPr lang="it-IT" sz="2000" i="1" dirty="0" smtClean="0">
                <a:solidFill>
                  <a:srgbClr val="FF0000"/>
                </a:solidFill>
                <a:cs typeface="Calibri" charset="0"/>
              </a:rPr>
              <a:t>indice di frequenza</a:t>
            </a:r>
            <a:r>
              <a:rPr lang="it-IT" sz="2000" i="1" dirty="0" smtClean="0">
                <a:solidFill>
                  <a:srgbClr val="000000"/>
                </a:solidFill>
                <a:cs typeface="Calibri" charset="0"/>
              </a:rPr>
              <a:t> nel 2017 rispetto al 2016 e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-79% rispetto al 2010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FF0000"/>
                </a:solidFill>
                <a:cs typeface="Calibri" charset="0"/>
              </a:rPr>
              <a:t>0,09 infortuni ogni 100mila ore lavorate</a:t>
            </a:r>
            <a:r>
              <a:rPr lang="it-IT" sz="2000" i="1" dirty="0" smtClean="0">
                <a:solidFill>
                  <a:srgbClr val="000000"/>
                </a:solidFill>
                <a:cs typeface="Calibri" charset="0"/>
              </a:rPr>
              <a:t>; </a:t>
            </a:r>
          </a:p>
          <a:p>
            <a:pPr marL="341313" algn="just">
              <a:lnSpc>
                <a:spcPct val="100000"/>
              </a:lnSpc>
              <a:buClrTx/>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 </a:t>
            </a:r>
            <a:r>
              <a:rPr lang="it-IT" sz="2000" b="1" i="1" dirty="0" smtClean="0">
                <a:solidFill>
                  <a:srgbClr val="000000"/>
                </a:solidFill>
                <a:cs typeface="Calibri" charset="0"/>
              </a:rPr>
              <a:t>Riduzione indice di gravità degli infortuni:</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-21% sul 2016 e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-77% sul 2010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FF0000"/>
                </a:solidFill>
                <a:cs typeface="Calibri" charset="0"/>
              </a:rPr>
              <a:t>0,03 giorni di assenza per malattia ogni 1.000 ore lavorate</a:t>
            </a:r>
            <a:r>
              <a:rPr lang="it-IT" sz="2000" i="1" dirty="0" smtClean="0">
                <a:solidFill>
                  <a:srgbClr val="000000"/>
                </a:solidFill>
                <a:cs typeface="Calibri" charset="0"/>
              </a:rPr>
              <a:t>. </a:t>
            </a:r>
          </a:p>
          <a:p>
            <a:pPr marL="341313" algn="just">
              <a:lnSpc>
                <a:spcPct val="100000"/>
              </a:lnSpc>
              <a:buClrTx/>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b="1" i="1" dirty="0" smtClean="0">
                <a:solidFill>
                  <a:srgbClr val="000000"/>
                </a:solidFill>
                <a:cs typeface="Calibri" charset="0"/>
              </a:rPr>
              <a:t> Risparmi per il Gruppo</a:t>
            </a:r>
            <a:r>
              <a:rPr lang="it-IT" sz="2000" i="1" dirty="0" smtClean="0">
                <a:solidFill>
                  <a:srgbClr val="000000"/>
                </a:solidFill>
                <a:cs typeface="Calibri" charset="0"/>
              </a:rPr>
              <a:t>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000000"/>
                </a:solidFill>
                <a:cs typeface="Calibri" charset="0"/>
              </a:rPr>
              <a:t>oltre 105 milioni tra il 2012 e il 2017 grazie alla riduzione dei premi assicurativi pagati all’Inail. </a:t>
            </a:r>
          </a:p>
          <a:p>
            <a:pPr marL="341313" algn="just">
              <a:lnSpc>
                <a:spcPct val="100000"/>
              </a:lnSpc>
              <a:buClrTx/>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b="1" i="1" dirty="0" smtClean="0">
                <a:solidFill>
                  <a:srgbClr val="000000"/>
                </a:solidFill>
                <a:cs typeface="Calibri" charset="0"/>
              </a:rPr>
              <a:t> Drastica riduzione dei disturbi</a:t>
            </a:r>
            <a:r>
              <a:rPr lang="it-IT" sz="2000" i="1" dirty="0" smtClean="0">
                <a:solidFill>
                  <a:srgbClr val="000000"/>
                </a:solidFill>
                <a:cs typeface="Calibri" charset="0"/>
              </a:rPr>
              <a:t> legati all’apparato muscolo-scheletrico, </a:t>
            </a:r>
          </a:p>
          <a:p>
            <a:pPr marL="341313" algn="just">
              <a:lnSpc>
                <a:spcPct val="100000"/>
              </a:lnSpc>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i="1" dirty="0" smtClean="0">
                <a:solidFill>
                  <a:srgbClr val="FF0000"/>
                </a:solidFill>
                <a:cs typeface="Calibri" charset="0"/>
              </a:rPr>
              <a:t>indice di frequenza delle malattie professionali in continua riduzione</a:t>
            </a:r>
            <a:r>
              <a:rPr lang="it-IT" sz="2000" i="1" dirty="0" smtClean="0">
                <a:solidFill>
                  <a:srgbClr val="000000"/>
                </a:solidFill>
                <a:cs typeface="Calibri" charset="0"/>
              </a:rPr>
              <a:t>.</a:t>
            </a:r>
          </a:p>
          <a:p>
            <a:pPr indent="-293688" algn="just">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smtClean="0">
              <a:solidFill>
                <a:schemeClr val="bg1"/>
              </a:solidFill>
            </a:endParaRPr>
          </a:p>
          <a:p>
            <a:pPr indent="-293688" algn="just">
              <a:buFont typeface="Arial"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dirty="0" smtClean="0">
              <a:solidFill>
                <a:srgbClr val="000000"/>
              </a:solidFill>
              <a:cs typeface="Times New Roman" pitchFamily="16" charset="0"/>
            </a:endParaRPr>
          </a:p>
          <a:p>
            <a:pPr marL="341313" algn="just">
              <a:lnSpc>
                <a:spcPct val="100000"/>
              </a:lnSpc>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it-IT" sz="2000" i="1" dirty="0" smtClean="0">
              <a:solidFill>
                <a:srgbClr val="000000"/>
              </a:solidFill>
              <a:cs typeface="Calibri" charset="0"/>
            </a:endParaRPr>
          </a:p>
        </p:txBody>
      </p:sp>
      <p:pic>
        <p:nvPicPr>
          <p:cNvPr id="5"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sp>
        <p:nvSpPr>
          <p:cNvPr id="6" name="CasellaDiTesto 5"/>
          <p:cNvSpPr txBox="1"/>
          <p:nvPr/>
        </p:nvSpPr>
        <p:spPr>
          <a:xfrm>
            <a:off x="5286380" y="77908"/>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8194" name="Picture 2"/>
          <p:cNvPicPr>
            <a:picLocks noChangeAspect="1" noChangeArrowheads="1"/>
          </p:cNvPicPr>
          <p:nvPr/>
        </p:nvPicPr>
        <p:blipFill>
          <a:blip r:embed="rId3" cstate="print"/>
          <a:srcRect/>
          <a:stretch>
            <a:fillRect/>
          </a:stretch>
        </p:blipFill>
        <p:spPr bwMode="auto">
          <a:xfrm>
            <a:off x="0" y="0"/>
            <a:ext cx="2221515" cy="1357298"/>
          </a:xfrm>
          <a:prstGeom prst="rect">
            <a:avLst/>
          </a:prstGeom>
          <a:solidFill>
            <a:srgbClr val="FFFFFF"/>
          </a:solidFill>
          <a:ln w="9525">
            <a:noFill/>
            <a:miter lim="800000"/>
            <a:headEnd/>
            <a:tailEnd/>
          </a:ln>
        </p:spPr>
      </p:pic>
      <p:sp>
        <p:nvSpPr>
          <p:cNvPr id="8" name="Rettangolo 7"/>
          <p:cNvSpPr/>
          <p:nvPr/>
        </p:nvSpPr>
        <p:spPr>
          <a:xfrm>
            <a:off x="-71470" y="1428736"/>
            <a:ext cx="2337691" cy="276999"/>
          </a:xfrm>
          <a:prstGeom prst="rect">
            <a:avLst/>
          </a:prstGeom>
        </p:spPr>
        <p:txBody>
          <a:bodyPr wrap="none">
            <a:spAutoFit/>
          </a:bodyPr>
          <a:lstStyle/>
          <a:p>
            <a:r>
              <a:rPr lang="it-IT" sz="1200" dirty="0" smtClean="0"/>
              <a:t>Gustave Courbet , Gli Spaccapietre</a:t>
            </a:r>
            <a:endParaRPr lang="it-IT"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E55C04CA-720F-4349-8FA5-FB1F6B1A1195}"/>
              </a:ext>
            </a:extLst>
          </p:cNvPr>
          <p:cNvSpPr txBox="1"/>
          <p:nvPr/>
        </p:nvSpPr>
        <p:spPr>
          <a:xfrm>
            <a:off x="2214546" y="3143248"/>
            <a:ext cx="5519539" cy="2985433"/>
          </a:xfrm>
          <a:prstGeom prst="rect">
            <a:avLst/>
          </a:prstGeom>
          <a:noFill/>
        </p:spPr>
        <p:txBody>
          <a:bodyPr wrap="square" rtlCol="0">
            <a:spAutoFit/>
          </a:bodyPr>
          <a:lstStyle/>
          <a:p>
            <a:r>
              <a:rPr lang="it-IT" altLang="it-IT" sz="2400" dirty="0" smtClean="0">
                <a:effectLst>
                  <a:outerShdw blurRad="38100" dist="38100" dir="2700000" algn="tl">
                    <a:srgbClr val="C0C0C0"/>
                  </a:outerShdw>
                </a:effectLst>
              </a:rPr>
              <a:t>2008 - International </a:t>
            </a:r>
            <a:r>
              <a:rPr lang="it-IT" altLang="it-IT" sz="2400" dirty="0" err="1" smtClean="0">
                <a:effectLst>
                  <a:outerShdw blurRad="38100" dist="38100" dir="2700000" algn="tl">
                    <a:srgbClr val="C0C0C0"/>
                  </a:outerShdw>
                </a:effectLst>
              </a:rPr>
              <a:t>Ergonomics</a:t>
            </a:r>
            <a:r>
              <a:rPr lang="it-IT" altLang="it-IT" sz="2400" dirty="0" smtClean="0">
                <a:effectLst>
                  <a:outerShdw blurRad="38100" dist="38100" dir="2700000" algn="tl">
                    <a:srgbClr val="C0C0C0"/>
                  </a:outerShdw>
                </a:effectLst>
              </a:rPr>
              <a:t> </a:t>
            </a:r>
            <a:r>
              <a:rPr lang="it-IT" altLang="it-IT" sz="2400" dirty="0" err="1" smtClean="0">
                <a:effectLst>
                  <a:outerShdw blurRad="38100" dist="38100" dir="2700000" algn="tl">
                    <a:srgbClr val="C0C0C0"/>
                  </a:outerShdw>
                </a:effectLst>
              </a:rPr>
              <a:t>Association</a:t>
            </a:r>
            <a:endParaRPr lang="it-IT" altLang="it-IT" sz="2400" dirty="0" smtClean="0">
              <a:cs typeface="Times New Roman" pitchFamily="16" charset="0"/>
            </a:endParaRP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altLang="it-IT" sz="2000" dirty="0" smtClean="0">
              <a:cs typeface="Times New Roman" panose="02020603050405020304" pitchFamily="18" charset="0"/>
            </a:endParaRPr>
          </a:p>
          <a:p>
            <a:pPr algn="jus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000" dirty="0" smtClean="0">
                <a:cs typeface="Times New Roman" pitchFamily="16" charset="0"/>
              </a:rPr>
              <a:t>Scienza volta alla comprensione delle interazioni tra i soggetti umani e le altre componenti di un sistema, e la professione che applica teorie, principi, dati e metodi per progettare con la </a:t>
            </a:r>
            <a:r>
              <a:rPr lang="it-IT" altLang="it-IT" sz="2000" b="1" dirty="0" smtClean="0">
                <a:solidFill>
                  <a:srgbClr val="FF0000"/>
                </a:solidFill>
                <a:cs typeface="Times New Roman" pitchFamily="16" charset="0"/>
              </a:rPr>
              <a:t>finalità di accrescere il benessere dei soggetti umani e le prestazioni complessive del sistema.</a:t>
            </a:r>
          </a:p>
        </p:txBody>
      </p:sp>
      <p:pic>
        <p:nvPicPr>
          <p:cNvPr id="10" name="Picture 3"/>
          <p:cNvPicPr>
            <a:picLocks noChangeAspect="1" noChangeArrowheads="1"/>
          </p:cNvPicPr>
          <p:nvPr/>
        </p:nvPicPr>
        <p:blipFill>
          <a:blip r:embed="rId2"/>
          <a:srcRect/>
          <a:stretch>
            <a:fillRect/>
          </a:stretch>
        </p:blipFill>
        <p:spPr bwMode="auto">
          <a:xfrm>
            <a:off x="-32" y="0"/>
            <a:ext cx="3344466" cy="2081075"/>
          </a:xfrm>
          <a:prstGeom prst="rect">
            <a:avLst/>
          </a:prstGeom>
          <a:noFill/>
          <a:ln w="9525">
            <a:noFill/>
            <a:round/>
            <a:headEnd/>
            <a:tailEnd/>
          </a:ln>
          <a:effectLst/>
        </p:spPr>
      </p:pic>
      <p:sp>
        <p:nvSpPr>
          <p:cNvPr id="9" name="CasellaDiTesto 8"/>
          <p:cNvSpPr txBox="1"/>
          <p:nvPr/>
        </p:nvSpPr>
        <p:spPr>
          <a:xfrm>
            <a:off x="5286380" y="285728"/>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14"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52825" y="3857628"/>
            <a:ext cx="1375903" cy="2714620"/>
          </a:xfrm>
          <a:prstGeom prst="rect">
            <a:avLst/>
          </a:prstGeom>
          <a:noFill/>
        </p:spPr>
      </p:pic>
      <p:sp>
        <p:nvSpPr>
          <p:cNvPr id="6" name="Rettangolo 5"/>
          <p:cNvSpPr/>
          <p:nvPr/>
        </p:nvSpPr>
        <p:spPr>
          <a:xfrm>
            <a:off x="3643306" y="1214422"/>
            <a:ext cx="5000660" cy="1643074"/>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chemeClr val="tx1"/>
                </a:solidFill>
                <a:effectLst>
                  <a:outerShdw blurRad="50800" dist="38100" algn="tr" rotWithShape="0">
                    <a:prstClr val="black">
                      <a:alpha val="40000"/>
                    </a:prstClr>
                  </a:outerShdw>
                </a:effectLst>
                <a:cs typeface="Arial"/>
              </a:rPr>
              <a:t>Definizione dell'ergonomia</a:t>
            </a:r>
            <a:br>
              <a:rPr lang="it-IT" sz="2000" b="1" dirty="0" smtClean="0">
                <a:solidFill>
                  <a:schemeClr val="tx1"/>
                </a:solidFill>
                <a:effectLst>
                  <a:outerShdw blurRad="50800" dist="38100" algn="tr" rotWithShape="0">
                    <a:prstClr val="black">
                      <a:alpha val="40000"/>
                    </a:prstClr>
                  </a:outerShdw>
                </a:effectLst>
                <a:cs typeface="Arial"/>
              </a:rPr>
            </a:br>
            <a:r>
              <a:rPr lang="it-IT" sz="1400" dirty="0" err="1" smtClean="0">
                <a:solidFill>
                  <a:schemeClr val="tx1"/>
                </a:solidFill>
                <a:effectLst>
                  <a:outerShdw blurRad="50800" dist="38100" algn="tr" rotWithShape="0">
                    <a:prstClr val="black">
                      <a:alpha val="40000"/>
                    </a:prstClr>
                  </a:outerShdw>
                </a:effectLst>
                <a:cs typeface="Arial"/>
              </a:rPr>
              <a:t>Zingarelli</a:t>
            </a:r>
            <a:r>
              <a:rPr lang="it-IT" sz="1400" dirty="0" smtClean="0">
                <a:solidFill>
                  <a:schemeClr val="tx1"/>
                </a:solidFill>
                <a:effectLst>
                  <a:outerShdw blurRad="50800" dist="38100" algn="tr" rotWithShape="0">
                    <a:prstClr val="black">
                      <a:alpha val="40000"/>
                    </a:prstClr>
                  </a:outerShdw>
                </a:effectLst>
                <a:cs typeface="Arial"/>
              </a:rPr>
              <a:t> 1965</a:t>
            </a:r>
          </a:p>
          <a:p>
            <a:endParaRPr lang="it-IT" sz="1400" b="1" dirty="0" smtClean="0">
              <a:solidFill>
                <a:schemeClr val="tx1"/>
              </a:solidFill>
              <a:effectLst>
                <a:outerShdw blurRad="50800" dist="38100" algn="tr" rotWithShape="0">
                  <a:prstClr val="black">
                    <a:alpha val="40000"/>
                  </a:prstClr>
                </a:outerShdw>
              </a:effectLst>
              <a:cs typeface="Arial"/>
            </a:endParaRPr>
          </a:p>
          <a:p>
            <a:r>
              <a:rPr lang="it-IT" altLang="it-IT" sz="2000" b="1" dirty="0" smtClean="0">
                <a:solidFill>
                  <a:srgbClr val="FF0000"/>
                </a:solidFill>
                <a:cs typeface="Times New Roman" pitchFamily="16" charset="0"/>
              </a:rPr>
              <a:t>ERGONOMIA:</a:t>
            </a:r>
            <a:r>
              <a:rPr lang="it-IT" altLang="it-IT" sz="2000" dirty="0" smtClean="0">
                <a:solidFill>
                  <a:srgbClr val="000000"/>
                </a:solidFill>
                <a:cs typeface="Times New Roman" pitchFamily="16" charset="0"/>
              </a:rPr>
              <a:t> disciplina che studia le condizioni e l'ambiente di lavoro per adattarli alle esigenze psico-fisiche del lavoratore.</a:t>
            </a:r>
            <a:endParaRPr lang="it-IT" sz="2000" b="1" dirty="0" smtClean="0">
              <a:solidFill>
                <a:srgbClr val="002060"/>
              </a:solidFill>
            </a:endParaRPr>
          </a:p>
        </p:txBody>
      </p:sp>
    </p:spTree>
    <p:extLst>
      <p:ext uri="{BB962C8B-B14F-4D97-AF65-F5344CB8AC3E}">
        <p14:creationId xmlns:p14="http://schemas.microsoft.com/office/powerpoint/2010/main" xmlns="" val="1672404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27</a:t>
            </a:fld>
            <a:endParaRPr lang="it-IT"/>
          </a:p>
        </p:txBody>
      </p:sp>
      <p:sp>
        <p:nvSpPr>
          <p:cNvPr id="11" name="CasellaDiTesto 10">
            <a:extLst>
              <a:ext uri="{FF2B5EF4-FFF2-40B4-BE49-F238E27FC236}">
                <a16:creationId xmlns:a16="http://schemas.microsoft.com/office/drawing/2014/main" xmlns="" id="{E55C04CA-720F-4349-8FA5-FB1F6B1A1195}"/>
              </a:ext>
            </a:extLst>
          </p:cNvPr>
          <p:cNvSpPr txBox="1"/>
          <p:nvPr/>
        </p:nvSpPr>
        <p:spPr>
          <a:xfrm>
            <a:off x="1500166" y="2143116"/>
            <a:ext cx="7358114" cy="3847207"/>
          </a:xfrm>
          <a:prstGeom prst="rect">
            <a:avLst/>
          </a:prstGeom>
          <a:noFill/>
        </p:spPr>
        <p:txBody>
          <a:bodyPr wrap="square" rtlCol="0">
            <a:spAutoFit/>
          </a:bodyPr>
          <a:lstStyle/>
          <a:p>
            <a:pPr algn="just"/>
            <a:r>
              <a:rPr lang="it-IT" sz="2000" dirty="0" smtClean="0"/>
              <a:t>rendere l’interazione uomo/interfaccia rispondente alle aspettative dell’utente.</a:t>
            </a:r>
          </a:p>
          <a:p>
            <a:r>
              <a:rPr lang="it-IT" altLang="it-IT" sz="2400" b="1" dirty="0" smtClean="0">
                <a:solidFill>
                  <a:srgbClr val="FF0000"/>
                </a:solidFill>
                <a:effectLst>
                  <a:outerShdw blurRad="38100" dist="38100" dir="2700000" algn="tl">
                    <a:srgbClr val="C0C0C0"/>
                  </a:outerShdw>
                </a:effectLst>
              </a:rPr>
              <a:t>ISO 13407/1999:</a:t>
            </a:r>
            <a:r>
              <a:rPr lang="it-IT" altLang="it-IT" sz="2000" b="1" dirty="0" smtClean="0">
                <a:solidFill>
                  <a:srgbClr val="FF0000"/>
                </a:solidFill>
                <a:effectLst>
                  <a:outerShdw blurRad="38100" dist="38100" dir="2700000" algn="tl">
                    <a:srgbClr val="C0C0C0"/>
                  </a:outerShdw>
                </a:effectLst>
                <a:cs typeface="Times New Roman" pitchFamily="16" charset="0"/>
              </a:rPr>
              <a:t> </a:t>
            </a:r>
          </a:p>
          <a:p>
            <a:pPr marL="215900" indent="-200025" algn="just">
              <a:buSzPct val="10000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2000" i="1" dirty="0" smtClean="0">
                <a:solidFill>
                  <a:srgbClr val="000000"/>
                </a:solidFill>
                <a:cs typeface="Times New Roman" pitchFamily="16" charset="0"/>
              </a:rPr>
              <a:t>Attività principali per il processo di UCD:</a:t>
            </a:r>
          </a:p>
          <a:p>
            <a:pPr marL="215900" indent="-200025" algn="just">
              <a:buSzPct val="100000"/>
              <a:buFont typeface="Arial" pitchFamily="34" charset="0"/>
              <a:buChar cha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2000" b="1" i="1" dirty="0" smtClean="0">
                <a:solidFill>
                  <a:srgbClr val="FF0000"/>
                </a:solidFill>
                <a:cs typeface="Times New Roman" pitchFamily="16" charset="0"/>
              </a:rPr>
              <a:t>contesto d’uso</a:t>
            </a:r>
            <a:r>
              <a:rPr lang="it-IT" altLang="it-IT" sz="2000" i="1" dirty="0" smtClean="0">
                <a:solidFill>
                  <a:schemeClr val="bg1"/>
                </a:solidFill>
                <a:cs typeface="Times New Roman" pitchFamily="16" charset="0"/>
              </a:rPr>
              <a:t>, </a:t>
            </a:r>
            <a:r>
              <a:rPr lang="it-IT" sz="2000" i="1" dirty="0" smtClean="0">
                <a:solidFill>
                  <a:srgbClr val="000000"/>
                </a:solidFill>
                <a:cs typeface="Times New Roman"/>
              </a:rPr>
              <a:t>per identificare </a:t>
            </a:r>
            <a:r>
              <a:rPr lang="it-IT" sz="2000" b="1" i="1" dirty="0" smtClean="0">
                <a:solidFill>
                  <a:srgbClr val="000000"/>
                </a:solidFill>
                <a:cs typeface="Times New Roman"/>
              </a:rPr>
              <a:t>quali persone useranno il prodotto, cosa ci faranno e in quali condizioni lo useranno</a:t>
            </a:r>
            <a:r>
              <a:rPr lang="it-IT" sz="2000" i="1" dirty="0" smtClean="0">
                <a:solidFill>
                  <a:srgbClr val="000000"/>
                </a:solidFill>
                <a:cs typeface="Times New Roman"/>
              </a:rPr>
              <a:t>.</a:t>
            </a:r>
            <a:endParaRPr lang="it-IT" altLang="it-IT" sz="2000" i="1" dirty="0" smtClean="0">
              <a:solidFill>
                <a:schemeClr val="bg1"/>
              </a:solidFill>
              <a:cs typeface="Times New Roman" pitchFamily="16" charset="0"/>
            </a:endParaRPr>
          </a:p>
          <a:p>
            <a:pPr marL="215900" indent="-200025" algn="just">
              <a:buSzPct val="100000"/>
              <a:buFont typeface="Arial" pitchFamily="34" charset="0"/>
              <a:buChar cha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2000" b="1" i="1" dirty="0" smtClean="0">
                <a:solidFill>
                  <a:srgbClr val="FF0000"/>
                </a:solidFill>
                <a:cs typeface="Times New Roman" pitchFamily="16" charset="0"/>
              </a:rPr>
              <a:t>requisiti</a:t>
            </a:r>
            <a:r>
              <a:rPr lang="it-IT" altLang="it-IT" sz="2000" i="1" dirty="0" smtClean="0">
                <a:solidFill>
                  <a:schemeClr val="bg1"/>
                </a:solidFill>
                <a:cs typeface="Times New Roman" pitchFamily="16" charset="0"/>
              </a:rPr>
              <a:t>, </a:t>
            </a:r>
            <a:r>
              <a:rPr lang="it-IT" sz="2000" i="1" dirty="0" smtClean="0">
                <a:solidFill>
                  <a:srgbClr val="000000"/>
                </a:solidFill>
                <a:cs typeface="Times New Roman"/>
              </a:rPr>
              <a:t>ci si concentra sia sui </a:t>
            </a:r>
            <a:r>
              <a:rPr lang="it-IT" sz="2000" b="1" i="1" dirty="0" smtClean="0">
                <a:solidFill>
                  <a:srgbClr val="000000"/>
                </a:solidFill>
                <a:cs typeface="Times New Roman"/>
              </a:rPr>
              <a:t>compiti che gli utenti dovranno portare a termine</a:t>
            </a:r>
            <a:r>
              <a:rPr lang="it-IT" sz="2000" i="1" dirty="0" smtClean="0">
                <a:solidFill>
                  <a:srgbClr val="000000"/>
                </a:solidFill>
                <a:cs typeface="Times New Roman"/>
              </a:rPr>
              <a:t> che sugli </a:t>
            </a:r>
            <a:r>
              <a:rPr lang="it-IT" sz="2000" b="1" i="1" dirty="0" smtClean="0">
                <a:solidFill>
                  <a:srgbClr val="000000"/>
                </a:solidFill>
                <a:cs typeface="Times New Roman"/>
              </a:rPr>
              <a:t>eventuali obiettivi di business</a:t>
            </a:r>
            <a:r>
              <a:rPr lang="it-IT" sz="2000" i="1" dirty="0" smtClean="0">
                <a:solidFill>
                  <a:srgbClr val="000000"/>
                </a:solidFill>
                <a:cs typeface="Times New Roman"/>
              </a:rPr>
              <a:t>.</a:t>
            </a:r>
            <a:endParaRPr lang="it-IT" altLang="it-IT" sz="2000" i="1" dirty="0" smtClean="0">
              <a:solidFill>
                <a:schemeClr val="bg1"/>
              </a:solidFill>
              <a:cs typeface="Times New Roman" pitchFamily="16" charset="0"/>
            </a:endParaRPr>
          </a:p>
          <a:p>
            <a:pPr marL="215900" indent="-200025" algn="just">
              <a:buSzPct val="100000"/>
              <a:buFont typeface="Arial" pitchFamily="34" charset="0"/>
              <a:buChar cha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2000" b="1" i="1" dirty="0" smtClean="0">
                <a:solidFill>
                  <a:srgbClr val="FF0000"/>
                </a:solidFill>
                <a:cs typeface="Times New Roman" pitchFamily="16" charset="0"/>
              </a:rPr>
              <a:t>soluzioni progettuali</a:t>
            </a:r>
            <a:r>
              <a:rPr lang="it-IT" altLang="it-IT" sz="2000" i="1" dirty="0" smtClean="0">
                <a:solidFill>
                  <a:schemeClr val="bg1"/>
                </a:solidFill>
                <a:cs typeface="Times New Roman" pitchFamily="16" charset="0"/>
              </a:rPr>
              <a:t>,</a:t>
            </a:r>
          </a:p>
          <a:p>
            <a:pPr marL="215900" indent="-200025" algn="just">
              <a:buSzPct val="100000"/>
              <a:buFont typeface="Arial" pitchFamily="34" charset="0"/>
              <a:buChar cha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sz="2000" b="1" i="1" dirty="0" smtClean="0">
                <a:solidFill>
                  <a:srgbClr val="FF0000"/>
                </a:solidFill>
                <a:cs typeface="Times New Roman"/>
              </a:rPr>
              <a:t>verifica del prodotto</a:t>
            </a:r>
            <a:r>
              <a:rPr lang="it-IT" sz="2000" i="1" dirty="0" smtClean="0">
                <a:solidFill>
                  <a:srgbClr val="000000"/>
                </a:solidFill>
                <a:cs typeface="Times New Roman"/>
              </a:rPr>
              <a:t>, è il passo fondamentale in particolare con utenti reali attraverso i test di usabilità.</a:t>
            </a:r>
            <a:endParaRPr lang="it-IT" sz="2000" dirty="0" smtClean="0"/>
          </a:p>
          <a:p>
            <a:pPr algn="just"/>
            <a:endParaRPr lang="it-IT" sz="2000" dirty="0" smtClean="0"/>
          </a:p>
        </p:txBody>
      </p:sp>
      <p:sp>
        <p:nvSpPr>
          <p:cNvPr id="8" name="AutoShape 3"/>
          <p:cNvSpPr>
            <a:spLocks noChangeArrowheads="1"/>
          </p:cNvSpPr>
          <p:nvPr/>
        </p:nvSpPr>
        <p:spPr bwMode="auto">
          <a:xfrm>
            <a:off x="5000628" y="1428736"/>
            <a:ext cx="2491686" cy="666978"/>
          </a:xfrm>
          <a:prstGeom prst="roundRect">
            <a:avLst>
              <a:gd name="adj" fmla="val 222"/>
            </a:avLst>
          </a:prstGeom>
          <a:noFill/>
          <a:ln w="9525">
            <a:noFill/>
            <a:round/>
            <a:headEnd/>
            <a:tailEnd/>
          </a:ln>
        </p:spPr>
        <p:txBody>
          <a:bodyPr wrap="square" lIns="90000" tIns="46800" rIns="90000" bIns="46800" anchor="ctr">
            <a:spAutoFit/>
          </a:bodyPr>
          <a:lstStyle/>
          <a:p>
            <a:pPr algn="ctr">
              <a:lnSpc>
                <a:spcPct val="93000"/>
              </a:lnSpc>
              <a:spcBef>
                <a:spcPts val="2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err="1" smtClean="0">
                <a:solidFill>
                  <a:schemeClr val="tx1"/>
                </a:solidFill>
                <a:latin typeface="Arial" charset="0"/>
              </a:rPr>
              <a:t>Usabilità</a:t>
            </a:r>
            <a:r>
              <a:rPr lang="en-GB" sz="4000" b="1" dirty="0">
                <a:solidFill>
                  <a:schemeClr val="tx1"/>
                </a:solidFill>
                <a:latin typeface="Arial" charset="0"/>
              </a:rPr>
              <a:t>:</a:t>
            </a:r>
          </a:p>
        </p:txBody>
      </p:sp>
      <p:pic>
        <p:nvPicPr>
          <p:cNvPr id="12"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52825" y="3857628"/>
            <a:ext cx="1375903" cy="2714620"/>
          </a:xfrm>
          <a:prstGeom prst="rect">
            <a:avLst/>
          </a:prstGeom>
          <a:noFill/>
        </p:spPr>
      </p:pic>
      <p:sp>
        <p:nvSpPr>
          <p:cNvPr id="14" name="CasellaDiTesto 13"/>
          <p:cNvSpPr txBox="1"/>
          <p:nvPr/>
        </p:nvSpPr>
        <p:spPr>
          <a:xfrm>
            <a:off x="4429124" y="5929330"/>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10243" name="Picture 3"/>
          <p:cNvPicPr>
            <a:picLocks noChangeAspect="1" noChangeArrowheads="1"/>
          </p:cNvPicPr>
          <p:nvPr/>
        </p:nvPicPr>
        <p:blipFill>
          <a:blip r:embed="rId3" cstate="print"/>
          <a:srcRect/>
          <a:stretch>
            <a:fillRect/>
          </a:stretch>
        </p:blipFill>
        <p:spPr bwMode="auto">
          <a:xfrm>
            <a:off x="0" y="0"/>
            <a:ext cx="1724025" cy="2247900"/>
          </a:xfrm>
          <a:prstGeom prst="rect">
            <a:avLst/>
          </a:prstGeom>
          <a:solidFill>
            <a:srgbClr val="FFFFFF"/>
          </a:solidFill>
          <a:ln w="9525">
            <a:noFill/>
            <a:miter lim="800000"/>
            <a:headEnd/>
            <a:tailEnd/>
          </a:ln>
        </p:spPr>
      </p:pic>
      <p:sp>
        <p:nvSpPr>
          <p:cNvPr id="15" name="Rettangolo 14"/>
          <p:cNvSpPr/>
          <p:nvPr/>
        </p:nvSpPr>
        <p:spPr>
          <a:xfrm>
            <a:off x="1785918" y="285728"/>
            <a:ext cx="3560847" cy="307777"/>
          </a:xfrm>
          <a:prstGeom prst="rect">
            <a:avLst/>
          </a:prstGeom>
        </p:spPr>
        <p:txBody>
          <a:bodyPr wrap="none">
            <a:spAutoFit/>
          </a:bodyPr>
          <a:lstStyle/>
          <a:p>
            <a:r>
              <a:rPr lang="it-IT" sz="1400" dirty="0" err="1" smtClean="0"/>
              <a:t>Millet</a:t>
            </a:r>
            <a:r>
              <a:rPr lang="it-IT" sz="1400" dirty="0" smtClean="0"/>
              <a:t> 1858 Contadine che trasportano fascine</a:t>
            </a:r>
            <a:endParaRPr lang="it-IT" dirty="0"/>
          </a:p>
        </p:txBody>
      </p:sp>
    </p:spTree>
  </p:cSld>
  <p:clrMapOvr>
    <a:masterClrMapping/>
  </p:clrMapOvr>
  <p:transition advTm="12401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28</a:t>
            </a:fld>
            <a:endParaRPr lang="it-IT"/>
          </a:p>
        </p:txBody>
      </p:sp>
      <p:sp>
        <p:nvSpPr>
          <p:cNvPr id="11" name="CasellaDiTesto 10">
            <a:extLst>
              <a:ext uri="{FF2B5EF4-FFF2-40B4-BE49-F238E27FC236}">
                <a16:creationId xmlns:a16="http://schemas.microsoft.com/office/drawing/2014/main" xmlns="" id="{E55C04CA-720F-4349-8FA5-FB1F6B1A1195}"/>
              </a:ext>
            </a:extLst>
          </p:cNvPr>
          <p:cNvSpPr txBox="1"/>
          <p:nvPr/>
        </p:nvSpPr>
        <p:spPr>
          <a:xfrm>
            <a:off x="1857356" y="2928934"/>
            <a:ext cx="6500858" cy="3070071"/>
          </a:xfrm>
          <a:prstGeom prst="rect">
            <a:avLst/>
          </a:prstGeom>
          <a:noFill/>
        </p:spPr>
        <p:txBody>
          <a:bodyPr wrap="square" rtlCol="0">
            <a:spAutoFit/>
          </a:bodyPr>
          <a:lstStyle/>
          <a:p>
            <a:pPr algn="just" fontAlgn="base">
              <a:spcBef>
                <a:spcPts val="700"/>
              </a:spcBef>
              <a:tabLst>
                <a:tab pos="0" algn="l"/>
                <a:tab pos="104775" algn="l"/>
                <a:tab pos="554101" algn="l"/>
                <a:tab pos="1003300" algn="l"/>
                <a:tab pos="1452626" algn="l"/>
                <a:tab pos="1901825" algn="l"/>
                <a:tab pos="2351151" algn="l"/>
                <a:tab pos="2800350" algn="l"/>
                <a:tab pos="3249676" algn="l"/>
                <a:tab pos="3698875" algn="l"/>
                <a:tab pos="4148201" algn="l"/>
                <a:tab pos="4597400" algn="l"/>
                <a:tab pos="5046726" algn="l"/>
                <a:tab pos="5495925" algn="l"/>
                <a:tab pos="5945251" algn="l"/>
                <a:tab pos="6394450" algn="l"/>
                <a:tab pos="6843776" algn="l"/>
                <a:tab pos="7292975" algn="l"/>
                <a:tab pos="7742301" algn="l"/>
                <a:tab pos="8191500" algn="l"/>
                <a:tab pos="8640826" algn="l"/>
              </a:tabLst>
            </a:pPr>
            <a:r>
              <a:rPr lang="it-IT" sz="2000" dirty="0" smtClean="0">
                <a:solidFill>
                  <a:srgbClr val="000000"/>
                </a:solidFill>
                <a:cs typeface="Calibri"/>
              </a:rPr>
              <a:t>L’usabilità </a:t>
            </a:r>
            <a:r>
              <a:rPr lang="it-IT" sz="2000" b="1" dirty="0" smtClean="0">
                <a:solidFill>
                  <a:srgbClr val="FF0000"/>
                </a:solidFill>
                <a:cs typeface="Calibri"/>
              </a:rPr>
              <a:t>misura la distanza cognitiva fra </a:t>
            </a:r>
            <a:endParaRPr lang="it-IT" sz="2000" dirty="0" smtClean="0"/>
          </a:p>
          <a:p>
            <a:pPr marL="201168" indent="-201168" algn="just" fontAlgn="base">
              <a:spcBef>
                <a:spcPts val="700"/>
              </a:spcBef>
              <a:buFont typeface="Arial" pitchFamily="34" charset="0"/>
              <a:buChar char="•"/>
              <a:tabLst>
                <a:tab pos="0" algn="l"/>
                <a:tab pos="104775" algn="l"/>
                <a:tab pos="554101" algn="l"/>
                <a:tab pos="1003300" algn="l"/>
                <a:tab pos="1452626" algn="l"/>
                <a:tab pos="1901825" algn="l"/>
                <a:tab pos="2351151" algn="l"/>
                <a:tab pos="2800350" algn="l"/>
                <a:tab pos="3249676" algn="l"/>
                <a:tab pos="3698875" algn="l"/>
                <a:tab pos="4148201" algn="l"/>
                <a:tab pos="4597400" algn="l"/>
                <a:tab pos="5046726" algn="l"/>
                <a:tab pos="5495925" algn="l"/>
                <a:tab pos="5945251" algn="l"/>
                <a:tab pos="6394450" algn="l"/>
                <a:tab pos="6843776" algn="l"/>
                <a:tab pos="7292975" algn="l"/>
                <a:tab pos="7742301" algn="l"/>
                <a:tab pos="8191500" algn="l"/>
                <a:tab pos="8640826" algn="l"/>
              </a:tabLst>
            </a:pPr>
            <a:r>
              <a:rPr lang="it-IT" sz="2000" b="1" dirty="0" smtClean="0">
                <a:solidFill>
                  <a:srgbClr val="FF0000"/>
                </a:solidFill>
                <a:cs typeface="Calibri"/>
              </a:rPr>
              <a:t>il "design </a:t>
            </a:r>
            <a:r>
              <a:rPr lang="it-IT" sz="2000" b="1" dirty="0" err="1" smtClean="0">
                <a:solidFill>
                  <a:srgbClr val="FF0000"/>
                </a:solidFill>
                <a:cs typeface="Calibri"/>
              </a:rPr>
              <a:t>model</a:t>
            </a:r>
            <a:r>
              <a:rPr lang="it-IT" sz="2000" dirty="0" smtClean="0">
                <a:solidFill>
                  <a:srgbClr val="000000"/>
                </a:solidFill>
                <a:cs typeface="Calibri"/>
              </a:rPr>
              <a:t>" (modello del prodotto e delle sue modalità d'uso possedute dal progettista ed incorporati nel software) </a:t>
            </a:r>
            <a:endParaRPr lang="it-IT" sz="2000" dirty="0" smtClean="0"/>
          </a:p>
          <a:p>
            <a:pPr marL="201168" indent="-201168" algn="just" fontAlgn="base">
              <a:spcBef>
                <a:spcPts val="700"/>
              </a:spcBef>
              <a:buFont typeface="Arial" pitchFamily="34" charset="0"/>
              <a:buChar char="•"/>
              <a:tabLst>
                <a:tab pos="0" algn="l"/>
                <a:tab pos="104775" algn="l"/>
                <a:tab pos="554101" algn="l"/>
                <a:tab pos="1003300" algn="l"/>
                <a:tab pos="1452626" algn="l"/>
                <a:tab pos="1901825" algn="l"/>
                <a:tab pos="2351151" algn="l"/>
                <a:tab pos="2800350" algn="l"/>
                <a:tab pos="3249676" algn="l"/>
                <a:tab pos="3698875" algn="l"/>
                <a:tab pos="4148201" algn="l"/>
                <a:tab pos="4597400" algn="l"/>
                <a:tab pos="5046726" algn="l"/>
                <a:tab pos="5495925" algn="l"/>
                <a:tab pos="5945251" algn="l"/>
                <a:tab pos="6394450" algn="l"/>
                <a:tab pos="6843776" algn="l"/>
                <a:tab pos="7292975" algn="l"/>
                <a:tab pos="7742301" algn="l"/>
                <a:tab pos="8191500" algn="l"/>
                <a:tab pos="8640826" algn="l"/>
              </a:tabLst>
            </a:pPr>
            <a:r>
              <a:rPr lang="it-IT" sz="2000" b="1" dirty="0" smtClean="0">
                <a:solidFill>
                  <a:srgbClr val="FF0000"/>
                </a:solidFill>
                <a:cs typeface="Calibri"/>
              </a:rPr>
              <a:t>e lo "</a:t>
            </a:r>
            <a:r>
              <a:rPr lang="it-IT" sz="2000" b="1" dirty="0" err="1" smtClean="0">
                <a:solidFill>
                  <a:srgbClr val="FF0000"/>
                </a:solidFill>
                <a:cs typeface="Calibri"/>
              </a:rPr>
              <a:t>user</a:t>
            </a:r>
            <a:r>
              <a:rPr lang="it-IT" sz="2000" b="1" dirty="0" smtClean="0">
                <a:solidFill>
                  <a:srgbClr val="FF0000"/>
                </a:solidFill>
                <a:cs typeface="Calibri"/>
              </a:rPr>
              <a:t> </a:t>
            </a:r>
            <a:r>
              <a:rPr lang="it-IT" sz="2000" b="1" dirty="0" err="1" smtClean="0">
                <a:solidFill>
                  <a:srgbClr val="FF0000"/>
                </a:solidFill>
                <a:cs typeface="Calibri"/>
              </a:rPr>
              <a:t>model</a:t>
            </a:r>
            <a:r>
              <a:rPr lang="it-IT" sz="2000" b="1" dirty="0" smtClean="0">
                <a:solidFill>
                  <a:srgbClr val="FF0000"/>
                </a:solidFill>
                <a:cs typeface="Calibri"/>
              </a:rPr>
              <a:t>"</a:t>
            </a:r>
            <a:r>
              <a:rPr lang="it-IT" sz="2000" dirty="0" smtClean="0">
                <a:solidFill>
                  <a:srgbClr val="000000"/>
                </a:solidFill>
                <a:cs typeface="Calibri"/>
              </a:rPr>
              <a:t> (modello di funzionamento del prodotto che l'utente si costruisce e che regola l'interazione col prodotto). </a:t>
            </a:r>
            <a:endParaRPr lang="it-IT" sz="2000" dirty="0" smtClean="0"/>
          </a:p>
          <a:p>
            <a:pPr algn="just" fontAlgn="base">
              <a:spcBef>
                <a:spcPts val="700"/>
              </a:spcBef>
              <a:tabLst>
                <a:tab pos="0" algn="l"/>
                <a:tab pos="104775" algn="l"/>
                <a:tab pos="554101" algn="l"/>
                <a:tab pos="1003300" algn="l"/>
                <a:tab pos="1452626" algn="l"/>
                <a:tab pos="1901825" algn="l"/>
                <a:tab pos="2351151" algn="l"/>
                <a:tab pos="2800350" algn="l"/>
                <a:tab pos="3249676" algn="l"/>
                <a:tab pos="3698875" algn="l"/>
                <a:tab pos="4148201" algn="l"/>
                <a:tab pos="4597400" algn="l"/>
                <a:tab pos="5046726" algn="l"/>
                <a:tab pos="5495925" algn="l"/>
                <a:tab pos="5945251" algn="l"/>
                <a:tab pos="6394450" algn="l"/>
                <a:tab pos="6843776" algn="l"/>
                <a:tab pos="7292975" algn="l"/>
                <a:tab pos="7742301" algn="l"/>
                <a:tab pos="8191500" algn="l"/>
                <a:tab pos="8640826" algn="l"/>
              </a:tabLst>
            </a:pPr>
            <a:r>
              <a:rPr lang="it-IT" sz="1600" dirty="0" smtClean="0">
                <a:solidFill>
                  <a:srgbClr val="000000"/>
                </a:solidFill>
                <a:cs typeface="Calibri"/>
              </a:rPr>
              <a:t>(Norman e </a:t>
            </a:r>
            <a:r>
              <a:rPr lang="it-IT" sz="1600" dirty="0" err="1" smtClean="0">
                <a:solidFill>
                  <a:srgbClr val="000000"/>
                </a:solidFill>
                <a:cs typeface="Calibri"/>
              </a:rPr>
              <a:t>Draper</a:t>
            </a:r>
            <a:r>
              <a:rPr lang="it-IT" sz="1600" dirty="0" smtClean="0">
                <a:solidFill>
                  <a:srgbClr val="000000"/>
                </a:solidFill>
                <a:cs typeface="Calibri"/>
              </a:rPr>
              <a:t> 1986).  </a:t>
            </a:r>
            <a:endParaRPr lang="it-IT" sz="1600" dirty="0" smtClean="0"/>
          </a:p>
          <a:p>
            <a:pPr algn="just"/>
            <a:endParaRPr lang="it-IT" sz="2000" dirty="0" smtClean="0"/>
          </a:p>
        </p:txBody>
      </p:sp>
      <p:sp>
        <p:nvSpPr>
          <p:cNvPr id="8" name="AutoShape 3"/>
          <p:cNvSpPr>
            <a:spLocks noChangeArrowheads="1"/>
          </p:cNvSpPr>
          <p:nvPr/>
        </p:nvSpPr>
        <p:spPr bwMode="auto">
          <a:xfrm>
            <a:off x="1214414" y="1984787"/>
            <a:ext cx="7215238" cy="586957"/>
          </a:xfrm>
          <a:prstGeom prst="roundRect">
            <a:avLst>
              <a:gd name="adj" fmla="val 222"/>
            </a:avLst>
          </a:prstGeom>
          <a:noFill/>
          <a:ln w="9525">
            <a:noFill/>
            <a:round/>
            <a:headEnd/>
            <a:tailEnd/>
          </a:ln>
        </p:spPr>
        <p:txBody>
          <a:bodyPr wrap="square" lIns="90000" tIns="46800" rIns="90000" bIns="46800" anchor="ctr">
            <a:spAutoFit/>
          </a:bodyPr>
          <a:lstStyle/>
          <a:p>
            <a:r>
              <a:rPr lang="it-IT" sz="3200" dirty="0" smtClean="0">
                <a:effectLst>
                  <a:outerShdw blurRad="50800" dist="38100" algn="tr" rotWithShape="0">
                    <a:prstClr val="black">
                      <a:alpha val="40000"/>
                    </a:prstClr>
                  </a:outerShdw>
                </a:effectLst>
                <a:cs typeface="Arial"/>
              </a:rPr>
              <a:t>Diversi gradi di usabilità in diversi contesti</a:t>
            </a:r>
          </a:p>
        </p:txBody>
      </p:sp>
      <p:pic>
        <p:nvPicPr>
          <p:cNvPr id="12"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52825" y="3857628"/>
            <a:ext cx="1375903" cy="2714620"/>
          </a:xfrm>
          <a:prstGeom prst="rect">
            <a:avLst/>
          </a:prstGeom>
          <a:noFill/>
        </p:spPr>
      </p:pic>
      <p:sp>
        <p:nvSpPr>
          <p:cNvPr id="10" name="CasellaDiTesto 9"/>
          <p:cNvSpPr txBox="1"/>
          <p:nvPr/>
        </p:nvSpPr>
        <p:spPr>
          <a:xfrm>
            <a:off x="5286380" y="285728"/>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25601" name="Picture 1"/>
          <p:cNvPicPr>
            <a:picLocks noChangeAspect="1" noChangeArrowheads="1"/>
          </p:cNvPicPr>
          <p:nvPr/>
        </p:nvPicPr>
        <p:blipFill>
          <a:blip r:embed="rId3"/>
          <a:srcRect/>
          <a:stretch>
            <a:fillRect/>
          </a:stretch>
        </p:blipFill>
        <p:spPr bwMode="auto">
          <a:xfrm>
            <a:off x="0" y="0"/>
            <a:ext cx="1571604" cy="2018270"/>
          </a:xfrm>
          <a:prstGeom prst="rect">
            <a:avLst/>
          </a:prstGeom>
          <a:solidFill>
            <a:srgbClr val="FFFFFF"/>
          </a:solidFill>
          <a:ln w="9525">
            <a:noFill/>
            <a:miter lim="800000"/>
            <a:headEnd/>
            <a:tailEnd/>
          </a:ln>
        </p:spPr>
      </p:pic>
      <p:sp>
        <p:nvSpPr>
          <p:cNvPr id="25602" name="Rectangle 2"/>
          <p:cNvSpPr>
            <a:spLocks noChangeArrowheads="1"/>
          </p:cNvSpPr>
          <p:nvPr/>
        </p:nvSpPr>
        <p:spPr bwMode="auto">
          <a:xfrm>
            <a:off x="1643042" y="0"/>
            <a:ext cx="178595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Millet</a:t>
            </a:r>
            <a:r>
              <a:rPr kumimoji="0" lang="it-IT" sz="1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Nel vigneto (1852-53)</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12401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E8671FB8-BE3A-734A-8A20-8F44F7432FAC}"/>
              </a:ext>
            </a:extLst>
          </p:cNvPr>
          <p:cNvSpPr/>
          <p:nvPr/>
        </p:nvSpPr>
        <p:spPr>
          <a:xfrm>
            <a:off x="1857356" y="1637659"/>
            <a:ext cx="6643734" cy="4434547"/>
          </a:xfrm>
          <a:prstGeom prst="rect">
            <a:avLst/>
          </a:prstGeom>
        </p:spPr>
        <p:txBody>
          <a:bodyPr wrap="square">
            <a:spAutoFit/>
          </a:bodyPr>
          <a:lstStyle/>
          <a:p>
            <a:r>
              <a:rPr lang="it-IT" sz="2000" dirty="0" err="1" smtClean="0">
                <a:effectLst>
                  <a:outerShdw blurRad="50800" dist="38100" algn="tr" rotWithShape="0">
                    <a:prstClr val="black">
                      <a:alpha val="40000"/>
                    </a:prstClr>
                  </a:outerShdw>
                </a:effectLst>
                <a:cs typeface="Arial"/>
              </a:rPr>
              <a:t>User</a:t>
            </a:r>
            <a:r>
              <a:rPr lang="it-IT" sz="2000" dirty="0" smtClean="0">
                <a:effectLst>
                  <a:outerShdw blurRad="50800" dist="38100" algn="tr" rotWithShape="0">
                    <a:prstClr val="black">
                      <a:alpha val="40000"/>
                    </a:prstClr>
                  </a:outerShdw>
                </a:effectLst>
                <a:cs typeface="Arial"/>
              </a:rPr>
              <a:t> </a:t>
            </a:r>
            <a:r>
              <a:rPr lang="it-IT" sz="2000" dirty="0" err="1" smtClean="0">
                <a:effectLst>
                  <a:outerShdw blurRad="50800" dist="38100" algn="tr" rotWithShape="0">
                    <a:prstClr val="black">
                      <a:alpha val="40000"/>
                    </a:prstClr>
                  </a:outerShdw>
                </a:effectLst>
                <a:cs typeface="Arial"/>
              </a:rPr>
              <a:t>Experience</a:t>
            </a:r>
            <a:endParaRPr lang="it-IT" altLang="it-IT" sz="2000" i="1" dirty="0" smtClean="0">
              <a:cs typeface="Times New Roman" pitchFamily="16" charset="0"/>
            </a:endParaRPr>
          </a:p>
          <a:p>
            <a:pPr marL="210312" indent="-210312" algn="just" fontAlgn="base">
              <a:spcBef>
                <a:spcPts val="700"/>
              </a:spcBef>
              <a:buClr>
                <a:srgbClr val="000000"/>
              </a:buClr>
              <a:buSzPct val="45000"/>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L’</a:t>
            </a:r>
            <a:r>
              <a:rPr lang="it-IT" b="1" u="sng" dirty="0" smtClean="0">
                <a:solidFill>
                  <a:srgbClr val="000000"/>
                </a:solidFill>
                <a:cs typeface="Calibri"/>
              </a:rPr>
              <a:t>usabilità </a:t>
            </a:r>
            <a:r>
              <a:rPr lang="it-IT" dirty="0" smtClean="0">
                <a:solidFill>
                  <a:srgbClr val="000000"/>
                </a:solidFill>
                <a:cs typeface="Calibri"/>
              </a:rPr>
              <a:t>tiene conto: </a:t>
            </a:r>
          </a:p>
          <a:p>
            <a:pPr marL="210312" indent="-210312" algn="just" fontAlgn="base">
              <a:spcBef>
                <a:spcPts val="700"/>
              </a:spcBef>
              <a:buClr>
                <a:srgbClr val="000000"/>
              </a:buClr>
              <a:buSzPct val="45000"/>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dell’efficienza nel realizzare il compito, </a:t>
            </a:r>
          </a:p>
          <a:p>
            <a:pPr marL="210312" indent="-210312" algn="just" fontAlgn="base">
              <a:spcBef>
                <a:spcPts val="700"/>
              </a:spcBef>
              <a:buClr>
                <a:srgbClr val="000000"/>
              </a:buClr>
              <a:buSzPct val="45000"/>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la facilità di apprendimento, </a:t>
            </a:r>
          </a:p>
          <a:p>
            <a:pPr marL="210312" indent="-210312" algn="just" fontAlgn="base">
              <a:spcBef>
                <a:spcPts val="700"/>
              </a:spcBef>
              <a:buClr>
                <a:srgbClr val="000000"/>
              </a:buClr>
              <a:buSzPct val="45000"/>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la facilità di ricordare i comandi, </a:t>
            </a:r>
          </a:p>
          <a:p>
            <a:pPr marL="210312" indent="-210312" algn="just" fontAlgn="base">
              <a:spcBef>
                <a:spcPts val="700"/>
              </a:spcBef>
              <a:buClr>
                <a:srgbClr val="000000"/>
              </a:buClr>
              <a:buSzPct val="45000"/>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la soddisfazione nell’uso.</a:t>
            </a:r>
            <a:endParaRPr lang="it-IT" dirty="0" smtClean="0"/>
          </a:p>
          <a:p>
            <a:pPr marL="210312" indent="-210312" algn="just" fontAlgn="base">
              <a:spcBef>
                <a:spcPts val="700"/>
              </a:spcBef>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dirty="0" smtClean="0">
                <a:solidFill>
                  <a:srgbClr val="000000"/>
                </a:solidFill>
                <a:cs typeface="Calibri"/>
              </a:rPr>
              <a:t>L'approccio della </a:t>
            </a:r>
            <a:r>
              <a:rPr lang="it-IT" b="1" u="sng" dirty="0" err="1" smtClean="0">
                <a:solidFill>
                  <a:srgbClr val="000000"/>
                </a:solidFill>
                <a:cs typeface="Calibri"/>
              </a:rPr>
              <a:t>User</a:t>
            </a:r>
            <a:r>
              <a:rPr lang="it-IT" b="1" u="sng" dirty="0" smtClean="0">
                <a:solidFill>
                  <a:srgbClr val="000000"/>
                </a:solidFill>
                <a:cs typeface="Calibri"/>
              </a:rPr>
              <a:t> </a:t>
            </a:r>
            <a:r>
              <a:rPr lang="it-IT" b="1" u="sng" dirty="0" err="1" smtClean="0">
                <a:solidFill>
                  <a:srgbClr val="000000"/>
                </a:solidFill>
                <a:cs typeface="Calibri"/>
              </a:rPr>
              <a:t>Experience</a:t>
            </a:r>
            <a:r>
              <a:rPr lang="it-IT" dirty="0" smtClean="0">
                <a:solidFill>
                  <a:srgbClr val="000000"/>
                </a:solidFill>
                <a:cs typeface="Calibri"/>
              </a:rPr>
              <a:t> ha allargato l'ambito d'interesse</a:t>
            </a:r>
            <a:r>
              <a:rPr lang="it-IT" dirty="0" smtClean="0">
                <a:cs typeface="Calibri"/>
              </a:rPr>
              <a:t> al</a:t>
            </a:r>
            <a:r>
              <a:rPr lang="it-IT" b="1" dirty="0" smtClean="0">
                <a:cs typeface="Calibri"/>
              </a:rPr>
              <a:t> </a:t>
            </a:r>
          </a:p>
          <a:p>
            <a:pPr marL="210312" indent="-210312" algn="just" fontAlgn="base">
              <a:spcBef>
                <a:spcPts val="700"/>
              </a:spcBef>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b="1" dirty="0" smtClean="0">
                <a:solidFill>
                  <a:srgbClr val="FF0000"/>
                </a:solidFill>
                <a:cs typeface="Calibri"/>
              </a:rPr>
              <a:t>divertimento, </a:t>
            </a:r>
          </a:p>
          <a:p>
            <a:pPr marL="210312" indent="-210312" algn="just" fontAlgn="base">
              <a:spcBef>
                <a:spcPts val="700"/>
              </a:spcBef>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b="1" dirty="0" smtClean="0">
                <a:solidFill>
                  <a:srgbClr val="FF0000"/>
                </a:solidFill>
                <a:cs typeface="Calibri"/>
              </a:rPr>
              <a:t>il coinvolgimento emotivo, </a:t>
            </a:r>
          </a:p>
          <a:p>
            <a:pPr marL="210312" indent="-210312" algn="just" fontAlgn="base">
              <a:spcBef>
                <a:spcPts val="700"/>
              </a:spcBef>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b="1" dirty="0" smtClean="0">
                <a:solidFill>
                  <a:srgbClr val="FF0000"/>
                </a:solidFill>
                <a:cs typeface="Calibri"/>
              </a:rPr>
              <a:t>la motivazione, </a:t>
            </a:r>
          </a:p>
          <a:p>
            <a:pPr marL="210312" indent="-210312" algn="just" fontAlgn="base">
              <a:spcBef>
                <a:spcPts val="700"/>
              </a:spcBef>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b="1" dirty="0" smtClean="0">
                <a:solidFill>
                  <a:srgbClr val="FF0000"/>
                </a:solidFill>
                <a:cs typeface="Calibri"/>
              </a:rPr>
              <a:t>la piacevolezza estetica, </a:t>
            </a:r>
          </a:p>
          <a:p>
            <a:pPr marL="210312" indent="-210312" algn="just" fontAlgn="base">
              <a:spcBef>
                <a:spcPts val="700"/>
              </a:spcBef>
              <a:buFont typeface="Arial" pitchFamily="34" charset="0"/>
              <a:buChar char="•"/>
              <a:tabLst>
                <a:tab pos="206375" algn="l"/>
                <a:tab pos="311150" algn="l"/>
                <a:tab pos="760476" algn="l"/>
                <a:tab pos="1209675" algn="l"/>
                <a:tab pos="1659001" algn="l"/>
                <a:tab pos="2108200" algn="l"/>
                <a:tab pos="2557526" algn="l"/>
                <a:tab pos="3006725" algn="l"/>
                <a:tab pos="3456051" algn="l"/>
                <a:tab pos="3905250" algn="l"/>
                <a:tab pos="4354576" algn="l"/>
                <a:tab pos="4803775" algn="l"/>
                <a:tab pos="5253101" algn="l"/>
                <a:tab pos="5702300" algn="l"/>
                <a:tab pos="6151626" algn="l"/>
                <a:tab pos="6600825" algn="l"/>
                <a:tab pos="7050151" algn="l"/>
                <a:tab pos="7499350" algn="l"/>
                <a:tab pos="7948676" algn="l"/>
                <a:tab pos="8397875" algn="l"/>
                <a:tab pos="8847201" algn="l"/>
              </a:tabLst>
            </a:pPr>
            <a:r>
              <a:rPr lang="it-IT" b="1" dirty="0" smtClean="0">
                <a:solidFill>
                  <a:srgbClr val="FF0000"/>
                </a:solidFill>
                <a:cs typeface="Calibri"/>
              </a:rPr>
              <a:t>la gratificazione. </a:t>
            </a:r>
            <a:endParaRPr lang="it-IT" dirty="0" smtClean="0"/>
          </a:p>
        </p:txBody>
      </p:sp>
      <p:sp>
        <p:nvSpPr>
          <p:cNvPr id="9" name="CasellaDiTesto 8"/>
          <p:cNvSpPr txBox="1"/>
          <p:nvPr/>
        </p:nvSpPr>
        <p:spPr>
          <a:xfrm>
            <a:off x="5286380" y="285728"/>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11" name="Picture 3" descr="C:\Users\Utente\Desktop\Archivio\1. Archivio\immagini arte\logo formatore\braccioalzato_sx.jpg"/>
          <p:cNvPicPr>
            <a:picLocks noChangeAspect="1" noChangeArrowheads="1"/>
          </p:cNvPicPr>
          <p:nvPr/>
        </p:nvPicPr>
        <p:blipFill>
          <a:blip r:embed="rId2" cstate="print"/>
          <a:srcRect/>
          <a:stretch>
            <a:fillRect/>
          </a:stretch>
        </p:blipFill>
        <p:spPr bwMode="auto">
          <a:xfrm>
            <a:off x="357158" y="3857628"/>
            <a:ext cx="1375903" cy="2714620"/>
          </a:xfrm>
          <a:prstGeom prst="rect">
            <a:avLst/>
          </a:prstGeom>
          <a:noFill/>
        </p:spPr>
      </p:pic>
      <p:pic>
        <p:nvPicPr>
          <p:cNvPr id="24577" name="Picture 1"/>
          <p:cNvPicPr>
            <a:picLocks noChangeAspect="1" noChangeArrowheads="1"/>
          </p:cNvPicPr>
          <p:nvPr/>
        </p:nvPicPr>
        <p:blipFill>
          <a:blip r:embed="rId3"/>
          <a:srcRect/>
          <a:stretch>
            <a:fillRect/>
          </a:stretch>
        </p:blipFill>
        <p:spPr bwMode="auto">
          <a:xfrm>
            <a:off x="0" y="1"/>
            <a:ext cx="1719235" cy="2071678"/>
          </a:xfrm>
          <a:prstGeom prst="rect">
            <a:avLst/>
          </a:prstGeom>
          <a:solidFill>
            <a:srgbClr val="FFFFFF"/>
          </a:solidFill>
          <a:ln w="9525">
            <a:noFill/>
            <a:miter lim="800000"/>
            <a:headEnd/>
            <a:tailEnd/>
          </a:ln>
        </p:spPr>
      </p:pic>
      <p:sp>
        <p:nvSpPr>
          <p:cNvPr id="7" name="Rettangolo 6"/>
          <p:cNvSpPr/>
          <p:nvPr/>
        </p:nvSpPr>
        <p:spPr>
          <a:xfrm>
            <a:off x="1714480" y="0"/>
            <a:ext cx="2533835" cy="276999"/>
          </a:xfrm>
          <a:prstGeom prst="rect">
            <a:avLst/>
          </a:prstGeom>
        </p:spPr>
        <p:txBody>
          <a:bodyPr wrap="none">
            <a:spAutoFit/>
          </a:bodyPr>
          <a:lstStyle/>
          <a:p>
            <a:r>
              <a:rPr lang="it-IT" sz="1200" dirty="0" err="1" smtClean="0"/>
              <a:t>Millet</a:t>
            </a:r>
            <a:r>
              <a:rPr lang="it-IT" sz="1200" dirty="0" smtClean="0"/>
              <a:t> 1854 Donna che cuoce il pane.</a:t>
            </a:r>
            <a:endParaRPr lang="it-IT" sz="1200" dirty="0"/>
          </a:p>
        </p:txBody>
      </p:sp>
    </p:spTree>
    <p:extLst>
      <p:ext uri="{BB962C8B-B14F-4D97-AF65-F5344CB8AC3E}">
        <p14:creationId xmlns:p14="http://schemas.microsoft.com/office/powerpoint/2010/main" xmlns="" val="35300229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21" name="Rettangolo 20"/>
          <p:cNvSpPr/>
          <p:nvPr/>
        </p:nvSpPr>
        <p:spPr>
          <a:xfrm>
            <a:off x="2071670" y="2714620"/>
            <a:ext cx="5286412" cy="3786214"/>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smtClean="0">
                <a:solidFill>
                  <a:srgbClr val="002060"/>
                </a:solidFill>
              </a:rPr>
              <a:t>              Un patto d’aula</a:t>
            </a:r>
          </a:p>
          <a:p>
            <a:endParaRPr lang="it-IT" sz="2000" b="1" dirty="0" smtClean="0">
              <a:solidFill>
                <a:srgbClr val="002060"/>
              </a:solidFill>
            </a:endParaRPr>
          </a:p>
          <a:p>
            <a:pPr algn="just"/>
            <a:endParaRPr lang="it-IT" sz="2000" b="1" dirty="0" smtClean="0">
              <a:solidFill>
                <a:srgbClr val="FF0000"/>
              </a:solidFill>
            </a:endParaRPr>
          </a:p>
          <a:p>
            <a:pPr algn="just"/>
            <a:r>
              <a:rPr lang="it-IT" sz="2000" b="1" dirty="0" smtClean="0">
                <a:solidFill>
                  <a:srgbClr val="FF0000"/>
                </a:solidFill>
              </a:rPr>
              <a:t>Una credenza errata:</a:t>
            </a:r>
            <a:r>
              <a:rPr lang="it-IT" sz="2000" b="1" dirty="0" smtClean="0">
                <a:solidFill>
                  <a:srgbClr val="002060"/>
                </a:solidFill>
              </a:rPr>
              <a:t> </a:t>
            </a:r>
            <a:r>
              <a:rPr lang="it-IT" sz="2000" dirty="0" smtClean="0">
                <a:solidFill>
                  <a:srgbClr val="002060"/>
                </a:solidFill>
              </a:rPr>
              <a:t>l’esperto,  possedendo conoscenze circa il modo migliore di fare un certo lavoro, non deve far altro che spiegarlo e farlo accettare.</a:t>
            </a:r>
          </a:p>
          <a:p>
            <a:pPr algn="just"/>
            <a:endParaRPr lang="it-IT" sz="2000" b="1" dirty="0" smtClean="0">
              <a:solidFill>
                <a:srgbClr val="002060"/>
              </a:solidFill>
            </a:endParaRPr>
          </a:p>
          <a:p>
            <a:pPr algn="just"/>
            <a:r>
              <a:rPr lang="it-IT" sz="2000" b="1" dirty="0" smtClean="0">
                <a:solidFill>
                  <a:srgbClr val="FF0000"/>
                </a:solidFill>
              </a:rPr>
              <a:t>Non esiste “il modo migliore” di fare le cose.</a:t>
            </a:r>
          </a:p>
          <a:p>
            <a:pPr algn="just"/>
            <a:r>
              <a:rPr lang="it-IT" sz="2000" dirty="0" smtClean="0">
                <a:solidFill>
                  <a:srgbClr val="002060"/>
                </a:solidFill>
              </a:rPr>
              <a:t>Esiste solo il più adatto ad una specifica organizzazione, a una specifica epoca, a una specifica realtà di mercato.</a:t>
            </a:r>
          </a:p>
          <a:p>
            <a:pPr algn="ctr"/>
            <a:endParaRPr lang="it-IT" sz="4000" b="1" baseline="-25000" dirty="0">
              <a:solidFill>
                <a:srgbClr val="002060"/>
              </a:solidFill>
            </a:endParaRPr>
          </a:p>
        </p:txBody>
      </p:sp>
      <p:pic>
        <p:nvPicPr>
          <p:cNvPr id="4098"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71406" y="3929090"/>
            <a:ext cx="1448320" cy="2857496"/>
          </a:xfrm>
          <a:prstGeom prst="rect">
            <a:avLst/>
          </a:prstGeom>
          <a:noFill/>
        </p:spPr>
      </p:pic>
      <p:pic>
        <p:nvPicPr>
          <p:cNvPr id="23" name="Picture 2" descr="C:\Users\Utente\Desktop\1. Archivio\immagini arte\logo formatore\braccioalzato_sx.jpg"/>
          <p:cNvPicPr>
            <a:picLocks noChangeAspect="1" noChangeArrowheads="1"/>
          </p:cNvPicPr>
          <p:nvPr/>
        </p:nvPicPr>
        <p:blipFill>
          <a:blip r:embed="rId4" cstate="print"/>
          <a:srcRect/>
          <a:stretch>
            <a:fillRect/>
          </a:stretch>
        </p:blipFill>
        <p:spPr bwMode="auto">
          <a:xfrm>
            <a:off x="51846" y="4070010"/>
            <a:ext cx="1376882" cy="2716551"/>
          </a:xfrm>
          <a:prstGeom prst="rect">
            <a:avLst/>
          </a:prstGeom>
          <a:noFill/>
        </p:spPr>
      </p:pic>
      <p:sp>
        <p:nvSpPr>
          <p:cNvPr id="13" name="Segnaposto numero diapositiva 12"/>
          <p:cNvSpPr>
            <a:spLocks noGrp="1"/>
          </p:cNvSpPr>
          <p:nvPr>
            <p:ph type="sldNum" sz="quarter" idx="12"/>
          </p:nvPr>
        </p:nvSpPr>
        <p:spPr/>
        <p:txBody>
          <a:bodyPr/>
          <a:lstStyle/>
          <a:p>
            <a:fld id="{04206EC5-AC42-4891-A646-D28A663F9314}" type="slidenum">
              <a:rPr lang="it-IT" smtClean="0"/>
              <a:pPr/>
              <a:t>3</a:t>
            </a:fld>
            <a:endParaRPr lang="it-IT"/>
          </a:p>
        </p:txBody>
      </p:sp>
      <p:cxnSp>
        <p:nvCxnSpPr>
          <p:cNvPr id="10" name="Connettore diritto 7"/>
          <p:cNvCxnSpPr/>
          <p:nvPr/>
        </p:nvCxnSpPr>
        <p:spPr>
          <a:xfrm>
            <a:off x="2214546" y="3284536"/>
            <a:ext cx="5039802" cy="1588"/>
          </a:xfrm>
          <a:prstGeom prst="line">
            <a:avLst/>
          </a:prstGeom>
          <a:ln w="28575">
            <a:solidFill>
              <a:srgbClr val="0070C0"/>
            </a:solidFill>
          </a:ln>
          <a:effectLst>
            <a:outerShdw blurRad="50800" dist="12700" dir="5400000" algn="t"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286380" y="500042"/>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pic>
        <p:nvPicPr>
          <p:cNvPr id="12" name="Picture 1" descr="C:\Users\Utente\Desktop\download.png"/>
          <p:cNvPicPr>
            <a:picLocks noChangeAspect="1" noChangeArrowheads="1"/>
          </p:cNvPicPr>
          <p:nvPr/>
        </p:nvPicPr>
        <p:blipFill>
          <a:blip r:embed="rId5"/>
          <a:srcRect/>
          <a:stretch>
            <a:fillRect/>
          </a:stretch>
        </p:blipFill>
        <p:spPr bwMode="auto">
          <a:xfrm>
            <a:off x="5983636" y="1142984"/>
            <a:ext cx="3017520" cy="2026363"/>
          </a:xfrm>
          <a:prstGeom prst="rect">
            <a:avLst/>
          </a:prstGeom>
          <a:noFill/>
        </p:spPr>
      </p:pic>
      <p:pic>
        <p:nvPicPr>
          <p:cNvPr id="14" name="Picture 2" descr="C:\Users\Utente\Desktop\Archivio\1. Archivio\immagini arte\alioti 8.jpg"/>
          <p:cNvPicPr>
            <a:picLocks noChangeAspect="1" noChangeArrowheads="1"/>
          </p:cNvPicPr>
          <p:nvPr/>
        </p:nvPicPr>
        <p:blipFill>
          <a:blip r:embed="rId6"/>
          <a:srcRect/>
          <a:stretch>
            <a:fillRect/>
          </a:stretch>
        </p:blipFill>
        <p:spPr bwMode="auto">
          <a:xfrm>
            <a:off x="0" y="0"/>
            <a:ext cx="2571736" cy="1818967"/>
          </a:xfrm>
          <a:prstGeom prst="rect">
            <a:avLst/>
          </a:prstGeom>
          <a:noFill/>
        </p:spPr>
      </p:pic>
      <p:sp>
        <p:nvSpPr>
          <p:cNvPr id="15" name="Rettangolo 14"/>
          <p:cNvSpPr/>
          <p:nvPr/>
        </p:nvSpPr>
        <p:spPr>
          <a:xfrm>
            <a:off x="0" y="1785926"/>
            <a:ext cx="3429024" cy="369332"/>
          </a:xfrm>
          <a:prstGeom prst="rect">
            <a:avLst/>
          </a:prstGeom>
        </p:spPr>
        <p:txBody>
          <a:bodyPr wrap="square">
            <a:spAutoFit/>
          </a:bodyPr>
          <a:lstStyle/>
          <a:p>
            <a:r>
              <a:rPr lang="it-IT" b="1" baseline="30000" dirty="0" smtClean="0"/>
              <a:t>Particolare murales di Diego Rivera</a:t>
            </a:r>
            <a:endParaRPr lang="it-IT" dirty="0"/>
          </a:p>
        </p:txBody>
      </p:sp>
    </p:spTree>
    <p:custDataLst>
      <p:tags r:id="rId1"/>
    </p:custDataLst>
  </p:cSld>
  <p:clrMapOvr>
    <a:masterClrMapping/>
  </p:clrMapOvr>
  <p:transition advTm="492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slide(fromBottom)">
                                      <p:cBhvr>
                                        <p:cTn id="7" dur="500"/>
                                        <p:tgtEl>
                                          <p:spTgt spid="2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5" end="5"/>
                                            </p:txEl>
                                          </p:spTgt>
                                        </p:tgtEl>
                                        <p:attrNameLst>
                                          <p:attrName>style.visibility</p:attrName>
                                        </p:attrNameLst>
                                      </p:cBhvr>
                                      <p:to>
                                        <p:strVal val="visible"/>
                                      </p:to>
                                    </p:set>
                                    <p:animEffect transition="in" filter="slide(fromBottom)">
                                      <p:cBhvr>
                                        <p:cTn id="12" dur="500"/>
                                        <p:tgtEl>
                                          <p:spTgt spid="21">
                                            <p:txEl>
                                              <p:pRg st="5" end="5"/>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animEffect transition="in" filter="slide(fromBottom)">
                                      <p:cBhvr>
                                        <p:cTn id="15"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jimcdn.com/app/cms/image/transf/dimension=531x10000:format=jpg/path/s7abcad619f26b15e/image/i723e7cf1b1bb9de9/version/1480891142/image.jpg"/>
          <p:cNvPicPr>
            <a:picLocks noChangeAspect="1" noChangeArrowheads="1"/>
          </p:cNvPicPr>
          <p:nvPr/>
        </p:nvPicPr>
        <p:blipFill>
          <a:blip r:embed="rId2"/>
          <a:srcRect/>
          <a:stretch>
            <a:fillRect/>
          </a:stretch>
        </p:blipFill>
        <p:spPr bwMode="auto">
          <a:xfrm>
            <a:off x="0" y="0"/>
            <a:ext cx="4143371" cy="1560592"/>
          </a:xfrm>
          <a:prstGeom prst="rect">
            <a:avLst/>
          </a:prstGeom>
          <a:noFill/>
        </p:spPr>
      </p:pic>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22" name="CasellaDiTesto 21"/>
          <p:cNvSpPr txBox="1"/>
          <p:nvPr/>
        </p:nvSpPr>
        <p:spPr>
          <a:xfrm>
            <a:off x="1643042" y="500043"/>
            <a:ext cx="7225976" cy="5858014"/>
          </a:xfrm>
          <a:prstGeom prst="rect">
            <a:avLst/>
          </a:prstGeom>
          <a:noFill/>
        </p:spPr>
        <p:txBody>
          <a:bodyPr wrap="square" rtlCol="0">
            <a:spAutoFit/>
          </a:bodyPr>
          <a:lstStyle/>
          <a:p>
            <a:r>
              <a:rPr lang="it-IT" sz="2000" b="1" dirty="0" smtClean="0">
                <a:solidFill>
                  <a:schemeClr val="tx2">
                    <a:lumMod val="75000"/>
                  </a:schemeClr>
                </a:solidFill>
              </a:rPr>
              <a:t>                                                                     www.ergonomiagentile.it</a:t>
            </a: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1200" b="1" i="1" dirty="0" smtClean="0">
              <a:solidFill>
                <a:schemeClr val="tx2">
                  <a:lumMod val="75000"/>
                </a:schemeClr>
              </a:solidFill>
            </a:endParaRPr>
          </a:p>
          <a:p>
            <a:endParaRPr lang="it-IT" sz="2800" b="1" baseline="-25000" dirty="0" smtClean="0">
              <a:solidFill>
                <a:srgbClr val="002060"/>
              </a:solidFill>
            </a:endParaRPr>
          </a:p>
          <a:p>
            <a:endParaRPr lang="it-IT" sz="2800" b="1" baseline="-25000" dirty="0" smtClean="0">
              <a:solidFill>
                <a:srgbClr val="002060"/>
              </a:solidFill>
            </a:endParaRPr>
          </a:p>
          <a:p>
            <a:endParaRPr lang="it-IT" sz="2800" b="1" baseline="-25000" dirty="0" smtClean="0">
              <a:solidFill>
                <a:srgbClr val="002060"/>
              </a:solidFill>
            </a:endParaRPr>
          </a:p>
          <a:p>
            <a:endParaRPr lang="it-IT" sz="2800" b="1" baseline="-25000" dirty="0" smtClean="0">
              <a:solidFill>
                <a:srgbClr val="002060"/>
              </a:solidFill>
            </a:endParaRPr>
          </a:p>
          <a:p>
            <a:r>
              <a:rPr lang="it-IT" sz="2800" b="1" baseline="-25000" dirty="0" smtClean="0">
                <a:solidFill>
                  <a:srgbClr val="002060"/>
                </a:solidFill>
              </a:rPr>
              <a:t>                       </a:t>
            </a:r>
          </a:p>
          <a:p>
            <a:endParaRPr lang="it-IT" sz="2800" b="1" baseline="-25000" dirty="0" smtClean="0">
              <a:solidFill>
                <a:srgbClr val="002060"/>
              </a:solidFill>
            </a:endParaRPr>
          </a:p>
          <a:p>
            <a:endParaRPr lang="it-IT" sz="2800" b="1" baseline="-25000" dirty="0" smtClean="0">
              <a:solidFill>
                <a:srgbClr val="002060"/>
              </a:solidFill>
            </a:endParaRPr>
          </a:p>
          <a:p>
            <a:endParaRPr lang="it-IT" sz="2800" b="1" baseline="-25000" dirty="0" smtClean="0">
              <a:solidFill>
                <a:srgbClr val="002060"/>
              </a:solidFill>
            </a:endParaRPr>
          </a:p>
          <a:p>
            <a:endParaRPr lang="it-IT" sz="2800" b="1" baseline="-25000" dirty="0" smtClean="0">
              <a:solidFill>
                <a:srgbClr val="002060"/>
              </a:solidFill>
            </a:endParaRPr>
          </a:p>
          <a:p>
            <a:endParaRPr lang="it-IT" sz="2800" b="1" baseline="-25000" dirty="0" smtClean="0">
              <a:solidFill>
                <a:srgbClr val="002060"/>
              </a:solidFill>
            </a:endParaRPr>
          </a:p>
          <a:p>
            <a:r>
              <a:rPr lang="it-IT" sz="2800" b="1" baseline="-25000" dirty="0" smtClean="0">
                <a:solidFill>
                  <a:srgbClr val="002060"/>
                </a:solidFill>
              </a:rPr>
              <a:t>                          </a:t>
            </a:r>
            <a:r>
              <a:rPr lang="it-IT" sz="4800" b="1" baseline="-25000" dirty="0" smtClean="0">
                <a:solidFill>
                  <a:srgbClr val="FF0000"/>
                </a:solidFill>
              </a:rPr>
              <a:t>Grazie per l’attenzione</a:t>
            </a:r>
          </a:p>
          <a:p>
            <a:endParaRPr lang="it-IT" sz="4800" b="1" baseline="-25000" dirty="0" smtClean="0">
              <a:solidFill>
                <a:srgbClr val="002060"/>
              </a:solidFill>
            </a:endParaRPr>
          </a:p>
        </p:txBody>
      </p:sp>
      <p:pic>
        <p:nvPicPr>
          <p:cNvPr id="6146" name="Picture 2" descr="C:\Users\Utente\Desktop\1. Archivio\immagini arte\logo formatore\braccioabbassato_sx.jpg"/>
          <p:cNvPicPr>
            <a:picLocks noChangeAspect="1" noChangeArrowheads="1"/>
          </p:cNvPicPr>
          <p:nvPr/>
        </p:nvPicPr>
        <p:blipFill>
          <a:blip r:embed="rId3" cstate="print"/>
          <a:srcRect/>
          <a:stretch>
            <a:fillRect/>
          </a:stretch>
        </p:blipFill>
        <p:spPr bwMode="auto">
          <a:xfrm>
            <a:off x="71407" y="4143380"/>
            <a:ext cx="1075877" cy="2643206"/>
          </a:xfrm>
          <a:prstGeom prst="rect">
            <a:avLst/>
          </a:prstGeom>
          <a:noFill/>
        </p:spPr>
      </p:pic>
      <p:sp>
        <p:nvSpPr>
          <p:cNvPr id="13" name="Segnaposto numero diapositiva 12"/>
          <p:cNvSpPr>
            <a:spLocks noGrp="1"/>
          </p:cNvSpPr>
          <p:nvPr>
            <p:ph type="sldNum" sz="quarter" idx="12"/>
          </p:nvPr>
        </p:nvSpPr>
        <p:spPr/>
        <p:txBody>
          <a:bodyPr/>
          <a:lstStyle/>
          <a:p>
            <a:fld id="{04206EC5-AC42-4891-A646-D28A663F9314}" type="slidenum">
              <a:rPr lang="it-IT" smtClean="0"/>
              <a:pPr/>
              <a:t>30</a:t>
            </a:fld>
            <a:endParaRPr lang="it-IT"/>
          </a:p>
        </p:txBody>
      </p:sp>
      <p:pic>
        <p:nvPicPr>
          <p:cNvPr id="2" name="Picture 2" descr="https://image.jimcdn.com/app/cms/image/transf/none/path/s7abcad619f26b15e/image/i3b826330e30086b9/version/1532068452/image.png"/>
          <p:cNvPicPr>
            <a:picLocks noChangeAspect="1" noChangeArrowheads="1"/>
          </p:cNvPicPr>
          <p:nvPr/>
        </p:nvPicPr>
        <p:blipFill>
          <a:blip r:embed="rId4"/>
          <a:srcRect/>
          <a:stretch>
            <a:fillRect/>
          </a:stretch>
        </p:blipFill>
        <p:spPr bwMode="auto">
          <a:xfrm>
            <a:off x="2143108" y="1928802"/>
            <a:ext cx="6143625" cy="3209926"/>
          </a:xfrm>
          <a:prstGeom prst="rect">
            <a:avLst/>
          </a:prstGeom>
          <a:noFill/>
        </p:spPr>
      </p:pic>
    </p:spTree>
  </p:cSld>
  <p:clrMapOvr>
    <a:masterClrMapping/>
  </p:clrMapOvr>
  <p:transition advTm="3785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21" name="Rettangolo 20"/>
          <p:cNvSpPr/>
          <p:nvPr/>
        </p:nvSpPr>
        <p:spPr>
          <a:xfrm>
            <a:off x="1214414" y="1857340"/>
            <a:ext cx="7000924" cy="4643494"/>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b="1" dirty="0" smtClean="0">
                <a:solidFill>
                  <a:srgbClr val="FF0000"/>
                </a:solidFill>
              </a:rPr>
              <a:t>           L’ergonomia nel </a:t>
            </a:r>
            <a:r>
              <a:rPr lang="it-IT" sz="2800" b="1" dirty="0" err="1" smtClean="0">
                <a:solidFill>
                  <a:srgbClr val="FF0000"/>
                </a:solidFill>
              </a:rPr>
              <a:t>D.Lgs.</a:t>
            </a:r>
            <a:r>
              <a:rPr lang="it-IT" sz="2800" b="1" dirty="0" smtClean="0">
                <a:solidFill>
                  <a:srgbClr val="FF0000"/>
                </a:solidFill>
              </a:rPr>
              <a:t> 81/08</a:t>
            </a:r>
          </a:p>
          <a:p>
            <a:pPr algn="just"/>
            <a:endParaRPr lang="it-IT" sz="2800" b="1" dirty="0" smtClean="0">
              <a:solidFill>
                <a:srgbClr val="FF0000"/>
              </a:solidFill>
            </a:endParaRPr>
          </a:p>
          <a:p>
            <a:pPr algn="just"/>
            <a:r>
              <a:rPr lang="it-IT" altLang="it-IT" b="1" dirty="0" smtClean="0">
                <a:solidFill>
                  <a:srgbClr val="000000"/>
                </a:solidFill>
              </a:rPr>
              <a:t>                            </a:t>
            </a:r>
            <a:r>
              <a:rPr lang="it-IT" altLang="it-IT" b="1" u="sng" dirty="0" smtClean="0">
                <a:solidFill>
                  <a:srgbClr val="000000"/>
                </a:solidFill>
              </a:rPr>
              <a:t>Art.15 Misure generali di tutela</a:t>
            </a:r>
            <a:endParaRPr lang="it-IT" altLang="it-IT" b="1" dirty="0" smtClean="0">
              <a:solidFill>
                <a:srgbClr val="000000"/>
              </a:solidFill>
            </a:endParaRPr>
          </a:p>
          <a:p>
            <a:pPr algn="just"/>
            <a:endParaRPr lang="it-IT" altLang="it-IT" b="1" u="sng" dirty="0" smtClean="0">
              <a:solidFill>
                <a:srgbClr val="000000"/>
              </a:solidFill>
            </a:endParaRPr>
          </a:p>
          <a:p>
            <a:pPr algn="just">
              <a:buClr>
                <a:srgbClr val="000000"/>
              </a:buClr>
              <a:buSzPct val="100000"/>
              <a:buFont typeface="Wingdings" panose="05000000000000000000" pitchFamily="2" charset="2"/>
              <a:buChar char=""/>
              <a:defRPr/>
            </a:pPr>
            <a:r>
              <a:rPr lang="it-IT" altLang="it-IT" dirty="0" smtClean="0">
                <a:solidFill>
                  <a:srgbClr val="000000"/>
                </a:solidFill>
              </a:rPr>
              <a:t>“</a:t>
            </a:r>
            <a:r>
              <a:rPr lang="it-IT" altLang="it-IT" b="1" dirty="0" smtClean="0">
                <a:solidFill>
                  <a:srgbClr val="FF0000"/>
                </a:solidFill>
              </a:rPr>
              <a:t>il rispetto dei principi ergonomici</a:t>
            </a:r>
            <a:r>
              <a:rPr lang="it-IT" altLang="it-IT" b="1" dirty="0" smtClean="0">
                <a:solidFill>
                  <a:srgbClr val="000000"/>
                </a:solidFill>
              </a:rPr>
              <a:t> </a:t>
            </a:r>
            <a:r>
              <a:rPr lang="it-IT" altLang="it-IT" b="1" dirty="0" smtClean="0">
                <a:solidFill>
                  <a:srgbClr val="FF0000"/>
                </a:solidFill>
              </a:rPr>
              <a:t>nell’organizzazione del lavoro</a:t>
            </a:r>
            <a:r>
              <a:rPr lang="it-IT" altLang="it-IT" dirty="0" smtClean="0">
                <a:solidFill>
                  <a:srgbClr val="000000"/>
                </a:solidFill>
              </a:rPr>
              <a:t>, nella concezione dei posti di lavoro, nella scelta delle attrezzature e nella definizione dei metodi di lavoro e produzione, in particolare al fine di ridurre gli effetti sulla salute del lavoro monotono e di quello ripetitivo”</a:t>
            </a:r>
          </a:p>
          <a:p>
            <a:pPr algn="just">
              <a:buClr>
                <a:srgbClr val="000000"/>
              </a:buClr>
              <a:buSzPct val="100000"/>
              <a:buFont typeface="Wingdings" panose="05000000000000000000" pitchFamily="2" charset="2"/>
              <a:buChar char=""/>
              <a:defRPr/>
            </a:pPr>
            <a:endParaRPr lang="it-IT" altLang="it-IT" dirty="0" smtClean="0">
              <a:solidFill>
                <a:srgbClr val="000000"/>
              </a:solidFill>
            </a:endParaRPr>
          </a:p>
          <a:p>
            <a:pPr algn="just">
              <a:buClr>
                <a:srgbClr val="000000"/>
              </a:buClr>
              <a:buSzPct val="100000"/>
              <a:buFont typeface="Wingdings" panose="05000000000000000000" pitchFamily="2" charset="2"/>
              <a:buChar char=""/>
              <a:defRPr/>
            </a:pPr>
            <a:r>
              <a:rPr lang="it-IT" b="1" dirty="0" smtClean="0">
                <a:solidFill>
                  <a:srgbClr val="FF0000"/>
                </a:solidFill>
              </a:rPr>
              <a:t> la partecipazione e consultazione dei lavoratori</a:t>
            </a:r>
            <a:r>
              <a:rPr lang="it-IT" b="1" dirty="0" smtClean="0"/>
              <a:t>, </a:t>
            </a:r>
            <a:r>
              <a:rPr lang="it-IT" altLang="it-IT" dirty="0" smtClean="0">
                <a:solidFill>
                  <a:srgbClr val="000000"/>
                </a:solidFill>
              </a:rPr>
              <a:t>l’ergonomia raccomanda il coinvolgimento dei lavoratori e pone molta enfasi sulla comunicazione; la valutazione deve imperniarsi sulla partecipazione effettiva dei lavoratori attraverso un processo di coinvolgimento dei lavoratori e dei RLS.</a:t>
            </a:r>
            <a:endParaRPr lang="it-IT" altLang="it-IT" u="sng" dirty="0" smtClean="0">
              <a:solidFill>
                <a:srgbClr val="000000"/>
              </a:solidFill>
            </a:endParaRPr>
          </a:p>
          <a:p>
            <a:pPr algn="just"/>
            <a:endParaRPr lang="it-IT" altLang="it-IT" b="1" u="sng" dirty="0" smtClean="0">
              <a:solidFill>
                <a:srgbClr val="000000"/>
              </a:solidFill>
            </a:endParaRPr>
          </a:p>
          <a:p>
            <a:pPr algn="just"/>
            <a:endParaRPr lang="it-IT" sz="2800" dirty="0" smtClean="0">
              <a:solidFill>
                <a:srgbClr val="FF0000"/>
              </a:solidFill>
            </a:endParaRPr>
          </a:p>
          <a:p>
            <a:endParaRPr lang="it-IT" sz="2000" b="1" dirty="0" smtClean="0">
              <a:solidFill>
                <a:srgbClr val="002060"/>
              </a:solidFill>
            </a:endParaRPr>
          </a:p>
          <a:p>
            <a:endParaRPr lang="it-IT" sz="2000" b="1" dirty="0" smtClean="0">
              <a:solidFill>
                <a:srgbClr val="002060"/>
              </a:solidFill>
            </a:endParaRPr>
          </a:p>
          <a:p>
            <a:pPr algn="ctr"/>
            <a:endParaRPr lang="it-IT" sz="4000" b="1" baseline="-25000" dirty="0">
              <a:solidFill>
                <a:srgbClr val="002060"/>
              </a:solidFill>
            </a:endParaRPr>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4</a:t>
            </a:fld>
            <a:endParaRPr lang="it-IT"/>
          </a:p>
        </p:txBody>
      </p:sp>
      <p:cxnSp>
        <p:nvCxnSpPr>
          <p:cNvPr id="8" name="Connettore diritto 7"/>
          <p:cNvCxnSpPr/>
          <p:nvPr/>
        </p:nvCxnSpPr>
        <p:spPr>
          <a:xfrm>
            <a:off x="1873504" y="1857364"/>
            <a:ext cx="5039802" cy="1588"/>
          </a:xfrm>
          <a:prstGeom prst="line">
            <a:avLst/>
          </a:prstGeom>
          <a:ln w="28575">
            <a:solidFill>
              <a:srgbClr val="0070C0"/>
            </a:solidFill>
          </a:ln>
          <a:effectLst>
            <a:outerShdw blurRad="50800" dist="12700" dir="5400000" algn="t"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286380" y="500042"/>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12" name="Picture 2" descr="C:\Users\Utente\Desktop\Archivio\1. Archivio\immagini arte\alioti 6.jpg"/>
          <p:cNvPicPr>
            <a:picLocks noChangeAspect="1" noChangeArrowheads="1"/>
          </p:cNvPicPr>
          <p:nvPr/>
        </p:nvPicPr>
        <p:blipFill>
          <a:blip r:embed="rId3"/>
          <a:srcRect/>
          <a:stretch>
            <a:fillRect/>
          </a:stretch>
        </p:blipFill>
        <p:spPr bwMode="auto">
          <a:xfrm>
            <a:off x="0" y="1"/>
            <a:ext cx="1571604" cy="2095472"/>
          </a:xfrm>
          <a:prstGeom prst="rect">
            <a:avLst/>
          </a:prstGeom>
          <a:noFill/>
        </p:spPr>
      </p:pic>
      <p:sp>
        <p:nvSpPr>
          <p:cNvPr id="14" name="Rettangolo 13"/>
          <p:cNvSpPr/>
          <p:nvPr/>
        </p:nvSpPr>
        <p:spPr>
          <a:xfrm>
            <a:off x="1571636" y="17482"/>
            <a:ext cx="4572000" cy="369332"/>
          </a:xfrm>
          <a:prstGeom prst="rect">
            <a:avLst/>
          </a:prstGeom>
        </p:spPr>
        <p:txBody>
          <a:bodyPr wrap="square">
            <a:spAutoFit/>
          </a:bodyPr>
          <a:lstStyle/>
          <a:p>
            <a:r>
              <a:rPr lang="it-IT" b="1" baseline="30000" dirty="0" smtClean="0"/>
              <a:t>Particolare murales di Diego Rivera</a:t>
            </a:r>
            <a:endParaRPr lang="it-IT" dirty="0"/>
          </a:p>
        </p:txBody>
      </p:sp>
    </p:spTree>
    <p:custDataLst>
      <p:tags r:id="rId1"/>
    </p:custDataLst>
  </p:cSld>
  <p:clrMapOvr>
    <a:masterClrMapping/>
  </p:clrMapOvr>
  <p:transition advTm="1600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slide(fromBottom)">
                                      <p:cBhvr>
                                        <p:cTn id="7" dur="500"/>
                                        <p:tgtEl>
                                          <p:spTgt spid="2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6" end="6"/>
                                            </p:txEl>
                                          </p:spTgt>
                                        </p:tgtEl>
                                        <p:attrNameLst>
                                          <p:attrName>style.visibility</p:attrName>
                                        </p:attrNameLst>
                                      </p:cBhvr>
                                      <p:to>
                                        <p:strVal val="visible"/>
                                      </p:to>
                                    </p:set>
                                    <p:animEffect transition="in" filter="slide(fromBottom)">
                                      <p:cBhvr>
                                        <p:cTn id="12"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638122" y="1071546"/>
            <a:ext cx="5720092" cy="707886"/>
          </a:xfrm>
          <a:prstGeom prst="rect">
            <a:avLst/>
          </a:prstGeom>
          <a:noFill/>
        </p:spPr>
        <p:txBody>
          <a:bodyPr wrap="none" rtlCol="0">
            <a:spAutoFit/>
          </a:bodyPr>
          <a:lstStyle/>
          <a:p>
            <a:r>
              <a:rPr lang="it-IT" sz="4000" dirty="0" smtClean="0"/>
              <a:t>IL METODO ERGONOMICO</a:t>
            </a:r>
            <a:endParaRPr lang="it-IT" sz="2000" i="1" dirty="0"/>
          </a:p>
        </p:txBody>
      </p:sp>
      <p:sp>
        <p:nvSpPr>
          <p:cNvPr id="22" name="Segnaposto numero diapositiva 21"/>
          <p:cNvSpPr>
            <a:spLocks noGrp="1"/>
          </p:cNvSpPr>
          <p:nvPr>
            <p:ph type="sldNum" sz="quarter" idx="12"/>
          </p:nvPr>
        </p:nvSpPr>
        <p:spPr/>
        <p:txBody>
          <a:bodyPr/>
          <a:lstStyle/>
          <a:p>
            <a:fld id="{04206EC5-AC42-4891-A646-D28A663F9314}" type="slidenum">
              <a:rPr lang="it-IT" smtClean="0"/>
              <a:pPr/>
              <a:t>5</a:t>
            </a:fld>
            <a:endParaRPr lang="it-IT" dirty="0"/>
          </a:p>
        </p:txBody>
      </p:sp>
      <p:sp>
        <p:nvSpPr>
          <p:cNvPr id="11" name="CasellaDiTesto 10"/>
          <p:cNvSpPr txBox="1"/>
          <p:nvPr/>
        </p:nvSpPr>
        <p:spPr>
          <a:xfrm>
            <a:off x="1428728" y="1857364"/>
            <a:ext cx="7358114" cy="4708981"/>
          </a:xfrm>
          <a:prstGeom prst="rect">
            <a:avLst/>
          </a:prstGeom>
          <a:noFill/>
        </p:spPr>
        <p:txBody>
          <a:bodyPr wrap="square" rtlCol="0">
            <a:spAutoFit/>
          </a:bodyPr>
          <a:lstStyle/>
          <a:p>
            <a:pPr algn="just"/>
            <a:r>
              <a:rPr lang="it-IT" sz="2000" b="1" i="1" dirty="0" smtClean="0">
                <a:solidFill>
                  <a:srgbClr val="002060"/>
                </a:solidFill>
              </a:rPr>
              <a:t>Nella “Sancta Regola”</a:t>
            </a:r>
            <a:r>
              <a:rPr lang="it-IT" sz="2000" i="1" dirty="0" smtClean="0">
                <a:solidFill>
                  <a:srgbClr val="002060"/>
                </a:solidFill>
              </a:rPr>
              <a:t>, San Benedetto suggerisce a chi occupa posizioni di responsabilità: </a:t>
            </a:r>
          </a:p>
          <a:p>
            <a:pPr algn="just"/>
            <a:endParaRPr lang="it-IT" sz="2000" i="1" dirty="0" smtClean="0">
              <a:solidFill>
                <a:srgbClr val="002060"/>
              </a:solidFill>
            </a:endParaRPr>
          </a:p>
          <a:p>
            <a:pPr algn="just">
              <a:buFont typeface="Arial" pitchFamily="34" charset="0"/>
              <a:buChar char="•"/>
            </a:pPr>
            <a:r>
              <a:rPr lang="it-IT" sz="2000" i="1" dirty="0" smtClean="0">
                <a:solidFill>
                  <a:srgbClr val="002060"/>
                </a:solidFill>
              </a:rPr>
              <a:t> di operare sempre con il  “senso della misura” (ne quid </a:t>
            </a:r>
            <a:r>
              <a:rPr lang="it-IT" sz="2000" i="1" dirty="0" err="1" smtClean="0">
                <a:solidFill>
                  <a:srgbClr val="002060"/>
                </a:solidFill>
              </a:rPr>
              <a:t>nimis</a:t>
            </a:r>
            <a:r>
              <a:rPr lang="it-IT" sz="2000" i="1" dirty="0" smtClean="0">
                <a:solidFill>
                  <a:srgbClr val="002060"/>
                </a:solidFill>
              </a:rPr>
              <a:t>), di essere chiari ed essenziali; di porre in essere comportamenti esemplari coerenti. </a:t>
            </a:r>
            <a:r>
              <a:rPr lang="it-IT" sz="2000" b="1" i="1" dirty="0" smtClean="0"/>
              <a:t>Una leadership capace di ascoltare.</a:t>
            </a:r>
          </a:p>
          <a:p>
            <a:pPr algn="just"/>
            <a:endParaRPr lang="it-IT" sz="2000" i="1" dirty="0" smtClean="0">
              <a:solidFill>
                <a:srgbClr val="002060"/>
              </a:solidFill>
            </a:endParaRPr>
          </a:p>
          <a:p>
            <a:pPr algn="just">
              <a:buFont typeface="Arial" pitchFamily="34" charset="0"/>
              <a:buChar char="•"/>
            </a:pPr>
            <a:r>
              <a:rPr lang="it-IT" sz="2000" i="1" dirty="0" smtClean="0">
                <a:solidFill>
                  <a:srgbClr val="002060"/>
                </a:solidFill>
              </a:rPr>
              <a:t> di </a:t>
            </a:r>
            <a:r>
              <a:rPr lang="it-IT" sz="2000" b="1" i="1" dirty="0" smtClean="0">
                <a:solidFill>
                  <a:srgbClr val="FF0000"/>
                </a:solidFill>
              </a:rPr>
              <a:t>personalizzare il  rapporto con i componenti della comunità secondo le peculiarità di ciascuno “in modo che i forti abbiano di che desiderare e i deboli non si sgomentino”. </a:t>
            </a:r>
            <a:r>
              <a:rPr lang="it-IT" sz="2000" b="1" i="1" dirty="0" smtClean="0"/>
              <a:t>La personalizzazione del rapporto con i componenti del gruppo, tenendo conto delle caratteristiche  di ciascun componente del gruppo.</a:t>
            </a:r>
          </a:p>
          <a:p>
            <a:pPr algn="just"/>
            <a:endParaRPr lang="it-IT" sz="2000" b="1" i="1" dirty="0" smtClean="0">
              <a:solidFill>
                <a:srgbClr val="002060"/>
              </a:solidFill>
            </a:endParaRPr>
          </a:p>
          <a:p>
            <a:pPr algn="just"/>
            <a:r>
              <a:rPr lang="it-IT" sz="2000" b="1" i="1" dirty="0" smtClean="0">
                <a:solidFill>
                  <a:srgbClr val="002060"/>
                </a:solidFill>
              </a:rPr>
              <a:t>Dante incontra San Benedetto nel Paradiso</a:t>
            </a:r>
            <a:r>
              <a:rPr lang="it-IT" sz="2000" i="1" dirty="0" smtClean="0">
                <a:solidFill>
                  <a:srgbClr val="002060"/>
                </a:solidFill>
              </a:rPr>
              <a:t>: “Qui son li frati miei che dentro ai chiostri fermar li piedi e tennero il </a:t>
            </a:r>
            <a:r>
              <a:rPr lang="it-IT" sz="2000" i="1" dirty="0" err="1" smtClean="0">
                <a:solidFill>
                  <a:srgbClr val="002060"/>
                </a:solidFill>
              </a:rPr>
              <a:t>cor</a:t>
            </a:r>
            <a:r>
              <a:rPr lang="it-IT" sz="2000" i="1" dirty="0" smtClean="0">
                <a:solidFill>
                  <a:srgbClr val="002060"/>
                </a:solidFill>
              </a:rPr>
              <a:t> saldo”.</a:t>
            </a:r>
          </a:p>
        </p:txBody>
      </p:sp>
      <p:pic>
        <p:nvPicPr>
          <p:cNvPr id="2" name="Picture 2"/>
          <p:cNvPicPr>
            <a:picLocks noChangeAspect="1" noChangeArrowheads="1"/>
          </p:cNvPicPr>
          <p:nvPr/>
        </p:nvPicPr>
        <p:blipFill>
          <a:blip r:embed="rId2"/>
          <a:srcRect/>
          <a:stretch>
            <a:fillRect/>
          </a:stretch>
        </p:blipFill>
        <p:spPr bwMode="auto">
          <a:xfrm>
            <a:off x="1" y="1"/>
            <a:ext cx="1785917" cy="1863566"/>
          </a:xfrm>
          <a:prstGeom prst="rect">
            <a:avLst/>
          </a:prstGeom>
          <a:noFill/>
          <a:ln w="9525">
            <a:noFill/>
            <a:miter lim="800000"/>
            <a:headEnd/>
            <a:tailEnd/>
          </a:ln>
          <a:effectLst/>
        </p:spPr>
      </p:pic>
      <p:sp>
        <p:nvSpPr>
          <p:cNvPr id="16" name="CasellaDiTesto 15"/>
          <p:cNvSpPr txBox="1"/>
          <p:nvPr/>
        </p:nvSpPr>
        <p:spPr>
          <a:xfrm>
            <a:off x="5286380" y="500042"/>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18"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51846" y="4070010"/>
            <a:ext cx="1376882" cy="27165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slide(fromBottom)">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slide(fromBottom)">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slide(fromBottom)">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3357554" y="642918"/>
            <a:ext cx="5429288" cy="1500198"/>
          </a:xfrm>
          <a:prstGeom prst="rect">
            <a:avLst/>
          </a:prstGeom>
          <a:noFill/>
          <a:ln w="9525" cap="flat">
            <a:noFill/>
            <a:round/>
            <a:headEnd/>
            <a:tailEnd/>
          </a:ln>
          <a:effectLst/>
        </p:spPr>
        <p:txBody>
          <a:bodyPr lIns="90000" tIns="46800" rIns="90000" bIns="46800" anchor="b"/>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800" b="1" dirty="0">
                <a:solidFill>
                  <a:srgbClr val="006666"/>
                </a:solidFill>
                <a:effectLst>
                  <a:outerShdw blurRad="38100" dist="38100" dir="2700000" algn="tl">
                    <a:srgbClr val="C0C0C0"/>
                  </a:outerShdw>
                </a:effectLst>
              </a:rPr>
              <a:t>La partecipazione </a:t>
            </a:r>
            <a:r>
              <a:rPr lang="it-IT" sz="4800" b="1" dirty="0" smtClean="0">
                <a:solidFill>
                  <a:srgbClr val="006666"/>
                </a:solidFill>
                <a:effectLst>
                  <a:outerShdw blurRad="38100" dist="38100" dir="2700000" algn="tl">
                    <a:srgbClr val="C0C0C0"/>
                  </a:outerShdw>
                </a:effectLst>
              </a:rPr>
              <a:t>è una buona </a:t>
            </a:r>
            <a:r>
              <a:rPr lang="it-IT" sz="4800" b="1" dirty="0">
                <a:solidFill>
                  <a:srgbClr val="006666"/>
                </a:solidFill>
                <a:effectLst>
                  <a:outerShdw blurRad="38100" dist="38100" dir="2700000" algn="tl">
                    <a:srgbClr val="C0C0C0"/>
                  </a:outerShdw>
                </a:effectLst>
              </a:rPr>
              <a:t>pratica</a:t>
            </a:r>
          </a:p>
        </p:txBody>
      </p:sp>
      <p:sp>
        <p:nvSpPr>
          <p:cNvPr id="39939" name="Text Box 2"/>
          <p:cNvSpPr txBox="1">
            <a:spLocks noChangeArrowheads="1"/>
          </p:cNvSpPr>
          <p:nvPr/>
        </p:nvSpPr>
        <p:spPr bwMode="auto">
          <a:xfrm>
            <a:off x="571472" y="2357430"/>
            <a:ext cx="8072494" cy="1643074"/>
          </a:xfrm>
          <a:prstGeom prst="rect">
            <a:avLst/>
          </a:prstGeom>
          <a:noFill/>
          <a:ln w="9525">
            <a:noFill/>
            <a:round/>
            <a:headEnd/>
            <a:tailEnd/>
          </a:ln>
        </p:spPr>
        <p:txBody>
          <a:bodyPr lIns="90000" tIns="46800" rIns="90000" bIns="46800"/>
          <a:lstStyle/>
          <a:p>
            <a:pPr marL="342900" indent="-325438" algn="just">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400" b="1" dirty="0" smtClean="0">
                <a:solidFill>
                  <a:srgbClr val="FF0000"/>
                </a:solidFill>
              </a:rPr>
              <a:t>consente</a:t>
            </a:r>
            <a:r>
              <a:rPr lang="it-IT" sz="2400" b="1" dirty="0">
                <a:solidFill>
                  <a:srgbClr val="FF0000"/>
                </a:solidFill>
              </a:rPr>
              <a:t>:</a:t>
            </a:r>
          </a:p>
          <a:p>
            <a:pPr marL="342900" indent="-325438" algn="just">
              <a:spcBef>
                <a:spcPts val="700"/>
              </a:spcBef>
              <a:buClrTx/>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1700" b="1" dirty="0">
                <a:solidFill>
                  <a:srgbClr val="003366"/>
                </a:solidFill>
              </a:rPr>
              <a:t>all'azione sindacale </a:t>
            </a:r>
            <a:r>
              <a:rPr lang="it-IT" sz="1700" dirty="0">
                <a:solidFill>
                  <a:srgbClr val="003366"/>
                </a:solidFill>
              </a:rPr>
              <a:t>di ottenere consenso e forza contrattuale, avere una serie di informazioni e di valutazioni dei rischi e dei problemi di salute e prevenzione, basati sull'esperienza e le conoscenze dei lavoratori rappresenta il punto di forza del RLS nei confronti della direzione </a:t>
            </a:r>
            <a:r>
              <a:rPr lang="it-IT" sz="1700" dirty="0" smtClean="0">
                <a:solidFill>
                  <a:srgbClr val="003366"/>
                </a:solidFill>
              </a:rPr>
              <a:t>aziendale.</a:t>
            </a:r>
            <a:endParaRPr lang="it-IT" sz="1700" dirty="0">
              <a:solidFill>
                <a:srgbClr val="003366"/>
              </a:solidFill>
            </a:endParaRPr>
          </a:p>
        </p:txBody>
      </p:sp>
      <p:pic>
        <p:nvPicPr>
          <p:cNvPr id="8" name="Picture 2"/>
          <p:cNvPicPr>
            <a:picLocks noChangeAspect="1" noChangeArrowheads="1"/>
          </p:cNvPicPr>
          <p:nvPr/>
        </p:nvPicPr>
        <p:blipFill>
          <a:blip r:embed="rId3"/>
          <a:srcRect/>
          <a:stretch>
            <a:fillRect/>
          </a:stretch>
        </p:blipFill>
        <p:spPr bwMode="auto">
          <a:xfrm>
            <a:off x="4879106" y="4000504"/>
            <a:ext cx="3550546" cy="2500654"/>
          </a:xfrm>
          <a:prstGeom prst="rect">
            <a:avLst/>
          </a:prstGeom>
          <a:noFill/>
          <a:ln w="9525">
            <a:noFill/>
            <a:miter lim="800000"/>
            <a:headEnd/>
            <a:tailEnd/>
          </a:ln>
          <a:effectLst/>
        </p:spPr>
      </p:pic>
      <p:sp>
        <p:nvSpPr>
          <p:cNvPr id="9" name="Rectangle 1"/>
          <p:cNvSpPr txBox="1">
            <a:spLocks noChangeArrowheads="1"/>
          </p:cNvSpPr>
          <p:nvPr/>
        </p:nvSpPr>
        <p:spPr>
          <a:xfrm>
            <a:off x="900113" y="4545028"/>
            <a:ext cx="3600449" cy="109855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48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ORGANIZZARE LA PARTECIPAZIONE</a:t>
            </a:r>
          </a:p>
        </p:txBody>
      </p:sp>
      <p:sp>
        <p:nvSpPr>
          <p:cNvPr id="10" name="CasellaDiTesto 9"/>
          <p:cNvSpPr txBox="1"/>
          <p:nvPr/>
        </p:nvSpPr>
        <p:spPr>
          <a:xfrm>
            <a:off x="5072066" y="214290"/>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11" name="Picture 2" descr="C:\Users\Utente\Desktop\Archivio\1. Archivio\immagini arte\alioti 5.jpg"/>
          <p:cNvPicPr>
            <a:picLocks noChangeAspect="1" noChangeArrowheads="1"/>
          </p:cNvPicPr>
          <p:nvPr/>
        </p:nvPicPr>
        <p:blipFill>
          <a:blip r:embed="rId4"/>
          <a:srcRect/>
          <a:stretch>
            <a:fillRect/>
          </a:stretch>
        </p:blipFill>
        <p:spPr bwMode="auto">
          <a:xfrm>
            <a:off x="0" y="0"/>
            <a:ext cx="1607331" cy="2143108"/>
          </a:xfrm>
          <a:prstGeom prst="rect">
            <a:avLst/>
          </a:prstGeom>
          <a:noFill/>
        </p:spPr>
      </p:pic>
      <p:sp>
        <p:nvSpPr>
          <p:cNvPr id="12" name="Rettangolo 11"/>
          <p:cNvSpPr/>
          <p:nvPr/>
        </p:nvSpPr>
        <p:spPr>
          <a:xfrm>
            <a:off x="1571636" y="17482"/>
            <a:ext cx="2500298" cy="369332"/>
          </a:xfrm>
          <a:prstGeom prst="rect">
            <a:avLst/>
          </a:prstGeom>
        </p:spPr>
        <p:txBody>
          <a:bodyPr wrap="square">
            <a:spAutoFit/>
          </a:bodyPr>
          <a:lstStyle/>
          <a:p>
            <a:r>
              <a:rPr lang="it-IT" b="1" baseline="30000" dirty="0" smtClean="0"/>
              <a:t>Particolare murales di Diego Rivera</a:t>
            </a:r>
            <a:endParaRPr lang="it-IT"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lide(fromBottom)">
                                      <p:cBhvr>
                                        <p:cTn id="7" dur="500"/>
                                        <p:tgtEl>
                                          <p:spTgt spid="39939">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slide(fromBottom)">
                                      <p:cBhvr>
                                        <p:cTn id="10" dur="5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a:ln/>
        </p:spPr>
        <p:txBody>
          <a:bodyPr/>
          <a:lstStyle/>
          <a:p>
            <a:fld id="{DA5CD4AE-AAF1-483B-A25F-53098562E516}" type="slidenum">
              <a:rPr lang="it-IT" smtClean="0"/>
              <a:pPr/>
              <a:t>7</a:t>
            </a:fld>
            <a:endParaRPr lang="it-IT" smtClean="0"/>
          </a:p>
        </p:txBody>
      </p:sp>
      <p:pic>
        <p:nvPicPr>
          <p:cNvPr id="7"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51846" y="4070010"/>
            <a:ext cx="1376882" cy="2716551"/>
          </a:xfrm>
          <a:prstGeom prst="rect">
            <a:avLst/>
          </a:prstGeom>
          <a:noFill/>
        </p:spPr>
      </p:pic>
      <p:pic>
        <p:nvPicPr>
          <p:cNvPr id="8" name="Picture 2"/>
          <p:cNvPicPr>
            <a:picLocks noGrp="1" noChangeAspect="1" noChangeArrowheads="1"/>
          </p:cNvPicPr>
          <p:nvPr>
            <p:ph idx="1"/>
          </p:nvPr>
        </p:nvPicPr>
        <p:blipFill>
          <a:blip r:embed="rId4"/>
          <a:srcRect/>
          <a:stretch>
            <a:fillRect/>
          </a:stretch>
        </p:blipFill>
        <p:spPr>
          <a:xfrm>
            <a:off x="4319284" y="785794"/>
            <a:ext cx="4824715" cy="3298048"/>
          </a:xfrm>
          <a:noFill/>
        </p:spPr>
      </p:pic>
      <p:sp>
        <p:nvSpPr>
          <p:cNvPr id="9" name="CasellaDiTesto 8"/>
          <p:cNvSpPr txBox="1"/>
          <p:nvPr/>
        </p:nvSpPr>
        <p:spPr>
          <a:xfrm>
            <a:off x="5072066" y="214290"/>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47105" name="Picture 1"/>
          <p:cNvPicPr>
            <a:picLocks noChangeAspect="1" noChangeArrowheads="1"/>
          </p:cNvPicPr>
          <p:nvPr/>
        </p:nvPicPr>
        <p:blipFill>
          <a:blip r:embed="rId5" cstate="print"/>
          <a:srcRect/>
          <a:stretch>
            <a:fillRect/>
          </a:stretch>
        </p:blipFill>
        <p:spPr bwMode="auto">
          <a:xfrm>
            <a:off x="0" y="0"/>
            <a:ext cx="1624000" cy="2177430"/>
          </a:xfrm>
          <a:prstGeom prst="rect">
            <a:avLst/>
          </a:prstGeom>
          <a:noFill/>
          <a:ln w="9525">
            <a:noFill/>
            <a:miter lim="800000"/>
            <a:headEnd/>
            <a:tailEnd/>
          </a:ln>
          <a:effectLst/>
        </p:spPr>
      </p:pic>
      <p:sp>
        <p:nvSpPr>
          <p:cNvPr id="10" name="Rettangolo 9"/>
          <p:cNvSpPr/>
          <p:nvPr/>
        </p:nvSpPr>
        <p:spPr>
          <a:xfrm>
            <a:off x="1643042" y="17482"/>
            <a:ext cx="2571736" cy="369332"/>
          </a:xfrm>
          <a:prstGeom prst="rect">
            <a:avLst/>
          </a:prstGeom>
        </p:spPr>
        <p:txBody>
          <a:bodyPr wrap="square">
            <a:spAutoFit/>
          </a:bodyPr>
          <a:lstStyle/>
          <a:p>
            <a:r>
              <a:rPr lang="it-IT" b="1" baseline="30000" dirty="0" smtClean="0"/>
              <a:t>Particolare murales di Diego Rivera</a:t>
            </a:r>
            <a:endParaRPr lang="it-IT" dirty="0"/>
          </a:p>
        </p:txBody>
      </p:sp>
      <p:pic>
        <p:nvPicPr>
          <p:cNvPr id="11" name="Picture 2"/>
          <p:cNvPicPr>
            <a:picLocks noChangeAspect="1" noChangeArrowheads="1"/>
          </p:cNvPicPr>
          <p:nvPr/>
        </p:nvPicPr>
        <p:blipFill>
          <a:blip r:embed="rId6"/>
          <a:srcRect/>
          <a:stretch>
            <a:fillRect/>
          </a:stretch>
        </p:blipFill>
        <p:spPr>
          <a:xfrm>
            <a:off x="1643042" y="3357562"/>
            <a:ext cx="4119775" cy="3001954"/>
          </a:xfrm>
          <a:prstGeom prst="rect">
            <a:avLst/>
          </a:prstGeom>
          <a:noFill/>
        </p:spPr>
      </p:pic>
      <p:pic>
        <p:nvPicPr>
          <p:cNvPr id="12" name="Picture 2"/>
          <p:cNvPicPr>
            <a:picLocks noChangeAspect="1" noChangeArrowheads="1"/>
          </p:cNvPicPr>
          <p:nvPr/>
        </p:nvPicPr>
        <p:blipFill>
          <a:blip r:embed="rId7"/>
          <a:srcRect/>
          <a:stretch>
            <a:fillRect/>
          </a:stretch>
        </p:blipFill>
        <p:spPr>
          <a:xfrm>
            <a:off x="0" y="1"/>
            <a:ext cx="4398980" cy="307181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a:ln/>
        </p:spPr>
        <p:txBody>
          <a:bodyPr/>
          <a:lstStyle/>
          <a:p>
            <a:fld id="{DA5CD4AE-AAF1-483B-A25F-53098562E516}" type="slidenum">
              <a:rPr lang="it-IT" smtClean="0"/>
              <a:pPr/>
              <a:t>8</a:t>
            </a:fld>
            <a:endParaRPr lang="it-IT" smtClean="0"/>
          </a:p>
        </p:txBody>
      </p:sp>
      <p:sp>
        <p:nvSpPr>
          <p:cNvPr id="26625" name="Rectangle 1"/>
          <p:cNvSpPr>
            <a:spLocks noGrp="1" noChangeArrowheads="1"/>
          </p:cNvSpPr>
          <p:nvPr>
            <p:ph type="title" idx="4294967295"/>
          </p:nvPr>
        </p:nvSpPr>
        <p:spPr>
          <a:xfrm>
            <a:off x="833438" y="720725"/>
            <a:ext cx="7751762" cy="850887"/>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t>Effetti stancanti</a:t>
            </a:r>
            <a:endParaRPr lang="it-IT" dirty="0" smtClean="0">
              <a:effectLst>
                <a:outerShdw blurRad="38100" dist="38100" dir="2700000" algn="tl">
                  <a:srgbClr val="C0C0C0"/>
                </a:outerShdw>
              </a:effectLst>
            </a:endParaRPr>
          </a:p>
        </p:txBody>
      </p:sp>
      <p:pic>
        <p:nvPicPr>
          <p:cNvPr id="7"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51846" y="4070010"/>
            <a:ext cx="1376882" cy="2716551"/>
          </a:xfrm>
          <a:prstGeom prst="rect">
            <a:avLst/>
          </a:prstGeom>
          <a:noFill/>
        </p:spPr>
      </p:pic>
      <p:pic>
        <p:nvPicPr>
          <p:cNvPr id="8" name="Picture 2"/>
          <p:cNvPicPr>
            <a:picLocks noGrp="1" noChangeAspect="1" noChangeArrowheads="1"/>
          </p:cNvPicPr>
          <p:nvPr>
            <p:ph idx="1"/>
          </p:nvPr>
        </p:nvPicPr>
        <p:blipFill>
          <a:blip r:embed="rId4"/>
          <a:srcRect/>
          <a:stretch>
            <a:fillRect/>
          </a:stretch>
        </p:blipFill>
        <p:spPr>
          <a:xfrm>
            <a:off x="4989563" y="1857364"/>
            <a:ext cx="4083031" cy="2445814"/>
          </a:xfrm>
          <a:noFill/>
        </p:spPr>
      </p:pic>
      <p:sp>
        <p:nvSpPr>
          <p:cNvPr id="9" name="CasellaDiTesto 8"/>
          <p:cNvSpPr txBox="1"/>
          <p:nvPr/>
        </p:nvSpPr>
        <p:spPr>
          <a:xfrm>
            <a:off x="5072066" y="214290"/>
            <a:ext cx="3582638" cy="400110"/>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p:txBody>
      </p:sp>
      <p:pic>
        <p:nvPicPr>
          <p:cNvPr id="43009" name="Picture 1"/>
          <p:cNvPicPr>
            <a:picLocks noChangeAspect="1" noChangeArrowheads="1"/>
          </p:cNvPicPr>
          <p:nvPr/>
        </p:nvPicPr>
        <p:blipFill>
          <a:blip r:embed="rId5" cstate="print"/>
          <a:srcRect/>
          <a:stretch>
            <a:fillRect/>
          </a:stretch>
        </p:blipFill>
        <p:spPr bwMode="auto">
          <a:xfrm>
            <a:off x="19050" y="1"/>
            <a:ext cx="1695430" cy="1702524"/>
          </a:xfrm>
          <a:prstGeom prst="rect">
            <a:avLst/>
          </a:prstGeom>
          <a:noFill/>
          <a:ln w="9525">
            <a:noFill/>
            <a:miter lim="800000"/>
            <a:headEnd/>
            <a:tailEnd/>
          </a:ln>
          <a:effectLst/>
        </p:spPr>
      </p:pic>
      <p:sp>
        <p:nvSpPr>
          <p:cNvPr id="10" name="Rettangolo 9"/>
          <p:cNvSpPr/>
          <p:nvPr/>
        </p:nvSpPr>
        <p:spPr>
          <a:xfrm>
            <a:off x="1714512" y="17482"/>
            <a:ext cx="2500298" cy="369332"/>
          </a:xfrm>
          <a:prstGeom prst="rect">
            <a:avLst/>
          </a:prstGeom>
        </p:spPr>
        <p:txBody>
          <a:bodyPr wrap="square">
            <a:spAutoFit/>
          </a:bodyPr>
          <a:lstStyle/>
          <a:p>
            <a:r>
              <a:rPr lang="it-IT" b="1" baseline="30000" dirty="0" smtClean="0"/>
              <a:t>Particolare murales di Diego Rivera</a:t>
            </a:r>
            <a:endParaRPr lang="it-IT" dirty="0"/>
          </a:p>
        </p:txBody>
      </p:sp>
      <p:sp>
        <p:nvSpPr>
          <p:cNvPr id="11" name="Rectangle 2"/>
          <p:cNvSpPr txBox="1">
            <a:spLocks noChangeArrowheads="1"/>
          </p:cNvSpPr>
          <p:nvPr/>
        </p:nvSpPr>
        <p:spPr>
          <a:xfrm>
            <a:off x="1000100" y="1714488"/>
            <a:ext cx="3929090" cy="4357718"/>
          </a:xfrm>
          <a:prstGeom prst="rect">
            <a:avLst/>
          </a:prstGeom>
        </p:spPr>
        <p:txBody>
          <a:bodyPr vert="horz" lIns="91440" tIns="45720" rIns="91440" bIns="45720" rtlCol="0">
            <a:noAutofit/>
          </a:bodyPr>
          <a:lstStyle/>
          <a:p>
            <a:pPr marL="342900" indent="-333375" algn="just">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smtClean="0">
                <a:solidFill>
                  <a:srgbClr val="FF0000"/>
                </a:solidFill>
              </a:rPr>
              <a:t>Rischi per la salute</a:t>
            </a:r>
            <a:r>
              <a:rPr lang="it-IT" dirty="0" smtClean="0"/>
              <a:t>, o Rischi </a:t>
            </a:r>
            <a:r>
              <a:rPr lang="it-IT" dirty="0" err="1" smtClean="0"/>
              <a:t>igienico-ambientali</a:t>
            </a:r>
            <a:r>
              <a:rPr lang="it-IT" dirty="0" smtClean="0"/>
              <a:t>, responsabili della potenziale compromissione dell’equilibrio biologico del lavoratore a causa dell’emissione nell’ambiente di fattori di rischio, di natura </a:t>
            </a:r>
            <a:r>
              <a:rPr lang="it-IT" u="sng" dirty="0" smtClean="0">
                <a:solidFill>
                  <a:srgbClr val="FF0000"/>
                </a:solidFill>
              </a:rPr>
              <a:t>chimica, fisica o biologica</a:t>
            </a:r>
            <a:r>
              <a:rPr lang="it-IT" dirty="0" smtClean="0">
                <a:solidFill>
                  <a:srgbClr val="000000"/>
                </a:solidFill>
              </a:rPr>
              <a:t>.</a:t>
            </a:r>
            <a:endParaRPr kumimoji="0" lang="it-IT"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33375" algn="just" defTabSz="914400" rtl="0" eaLnBrk="1" fontAlgn="auto" latinLnBrk="0" hangingPunct="1">
              <a:lnSpc>
                <a:spcPct val="100000"/>
              </a:lnSpc>
              <a:spcBef>
                <a:spcPct val="200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b="1" i="0" u="none" strike="noStrike" kern="1200" cap="none" spc="0" normalizeH="0" baseline="0" noProof="0" dirty="0" smtClean="0">
                <a:ln>
                  <a:noFill/>
                </a:ln>
                <a:solidFill>
                  <a:srgbClr val="FF0000"/>
                </a:solidFill>
                <a:effectLst/>
                <a:uLnTx/>
                <a:uFillTx/>
                <a:latin typeface="+mn-lt"/>
                <a:ea typeface="+mn-ea"/>
                <a:cs typeface="+mn-cs"/>
              </a:rPr>
              <a:t>Rischi per la Sicurezza</a:t>
            </a:r>
            <a:r>
              <a:rPr kumimoji="0" lang="it-IT" b="0" i="0" u="none" strike="noStrike" kern="1200" cap="none" spc="0" normalizeH="0" baseline="0" noProof="0" dirty="0" smtClean="0">
                <a:ln>
                  <a:noFill/>
                </a:ln>
                <a:solidFill>
                  <a:schemeClr val="tx1"/>
                </a:solidFill>
                <a:effectLst/>
                <a:uLnTx/>
                <a:uFillTx/>
                <a:latin typeface="+mn-lt"/>
                <a:ea typeface="+mn-ea"/>
                <a:cs typeface="+mn-cs"/>
              </a:rPr>
              <a:t>, o Rischi di natura infortunistica, in conseguenza di un impatto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fisico-traumatico</a:t>
            </a:r>
            <a:r>
              <a:rPr kumimoji="0" lang="it-IT" b="0" i="0" u="none" strike="noStrike" kern="1200" cap="none" spc="0" normalizeH="0" baseline="0" noProof="0" dirty="0" smtClean="0">
                <a:ln>
                  <a:noFill/>
                </a:ln>
                <a:solidFill>
                  <a:schemeClr val="tx1"/>
                </a:solidFill>
                <a:effectLst/>
                <a:uLnTx/>
                <a:uFillTx/>
                <a:latin typeface="+mn-lt"/>
                <a:ea typeface="+mn-ea"/>
                <a:cs typeface="+mn-cs"/>
              </a:rPr>
              <a:t> di diversa natura (meccanica, elettrica, chimica, termica, etc.).</a:t>
            </a:r>
          </a:p>
          <a:p>
            <a:pPr marL="342900" marR="0" lvl="0" indent="-333375" algn="just" defTabSz="914400" rtl="0" eaLnBrk="1" fontAlgn="auto" latinLnBrk="0" hangingPunct="1">
              <a:lnSpc>
                <a:spcPct val="100000"/>
              </a:lnSpc>
              <a:spcBef>
                <a:spcPct val="200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b="1" i="0" u="none" strike="noStrike" kern="1200" cap="none" spc="0" normalizeH="0" baseline="0" noProof="0" dirty="0" smtClean="0">
                <a:ln>
                  <a:noFill/>
                </a:ln>
                <a:solidFill>
                  <a:srgbClr val="FF0000"/>
                </a:solidFill>
                <a:effectLst/>
                <a:uLnTx/>
                <a:uFillTx/>
                <a:latin typeface="+mn-lt"/>
                <a:ea typeface="+mn-ea"/>
                <a:cs typeface="+mn-cs"/>
              </a:rPr>
              <a:t>Rischi trasversali</a:t>
            </a:r>
            <a:r>
              <a:rPr kumimoji="0" lang="it-IT" b="0" i="0" u="none" strike="noStrike" kern="1200" cap="none" spc="0" normalizeH="0" baseline="0" noProof="0" dirty="0" smtClean="0">
                <a:ln>
                  <a:noFill/>
                </a:ln>
                <a:solidFill>
                  <a:srgbClr val="000000"/>
                </a:solidFill>
                <a:effectLst/>
                <a:uLnTx/>
                <a:uFillTx/>
                <a:latin typeface="+mn-lt"/>
                <a:ea typeface="+mn-ea"/>
                <a:cs typeface="+mn-cs"/>
              </a:rPr>
              <a:t> o organizzativi individuabili nel rapporto tra lavoratore e l’organizzazione del lavoro.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571604" y="1571612"/>
            <a:ext cx="6863792" cy="1125639"/>
          </a:xfrm>
          <a:ln/>
        </p:spPr>
        <p:txBody>
          <a:bodyPr>
            <a:normAutofit fontScale="90000"/>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t>La terza rivoluzione industriale</a:t>
            </a:r>
          </a:p>
        </p:txBody>
      </p:sp>
      <p:sp>
        <p:nvSpPr>
          <p:cNvPr id="17411" name="Text Box 3"/>
          <p:cNvSpPr txBox="1">
            <a:spLocks noChangeArrowheads="1"/>
          </p:cNvSpPr>
          <p:nvPr/>
        </p:nvSpPr>
        <p:spPr bwMode="auto">
          <a:xfrm>
            <a:off x="2000232" y="2428868"/>
            <a:ext cx="5598755" cy="1854785"/>
          </a:xfrm>
          <a:prstGeom prst="rect">
            <a:avLst/>
          </a:prstGeom>
          <a:noFill/>
          <a:ln w="9525" cap="flat">
            <a:noFill/>
            <a:round/>
            <a:headEnd/>
            <a:tailEnd/>
          </a:ln>
          <a:effectLst/>
        </p:spPr>
        <p:txBody>
          <a:bodyPr lIns="90000" tIns="45000" rIns="90000" bIns="45000" anchor="b"/>
          <a:lstStyle/>
          <a:p>
            <a:pPr algn="just">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000000"/>
                </a:solidFill>
                <a:latin typeface="Candara" charset="0"/>
                <a:ea typeface="Candara" charset="0"/>
                <a:cs typeface="Candara" charset="0"/>
              </a:rPr>
              <a:t>Siamo in mezzo ad una rivoluzione, in un periodo in cui i dinosauri non si sono ancora estinti e i mammiferi che si stanno affermando non hanno ancora il predominio del mondo. </a:t>
            </a:r>
            <a:endParaRPr lang="it-IT" sz="2000" b="1" dirty="0" smtClean="0">
              <a:solidFill>
                <a:srgbClr val="000000"/>
              </a:solidFill>
              <a:latin typeface="Candara" charset="0"/>
              <a:ea typeface="Candara" charset="0"/>
              <a:cs typeface="Candara" charset="0"/>
            </a:endParaRPr>
          </a:p>
          <a:p>
            <a:pPr algn="just">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b="1" dirty="0" smtClean="0">
                <a:solidFill>
                  <a:srgbClr val="000000"/>
                </a:solidFill>
                <a:latin typeface="Candara" charset="0"/>
                <a:ea typeface="Candara" charset="0"/>
                <a:cs typeface="Candara" charset="0"/>
              </a:rPr>
              <a:t>(</a:t>
            </a:r>
            <a:r>
              <a:rPr lang="it-IT" sz="1800" b="1" dirty="0">
                <a:solidFill>
                  <a:srgbClr val="000000"/>
                </a:solidFill>
                <a:latin typeface="Candara" charset="0"/>
                <a:ea typeface="Candara" charset="0"/>
                <a:cs typeface="Candara" charset="0"/>
              </a:rPr>
              <a:t>Lorenzo </a:t>
            </a:r>
            <a:r>
              <a:rPr lang="it-IT" sz="1800" b="1" dirty="0" err="1">
                <a:solidFill>
                  <a:srgbClr val="000000"/>
                </a:solidFill>
                <a:latin typeface="Candara" charset="0"/>
                <a:ea typeface="Candara" charset="0"/>
                <a:cs typeface="Candara" charset="0"/>
              </a:rPr>
              <a:t>Necci</a:t>
            </a:r>
            <a:r>
              <a:rPr lang="it-IT" sz="1800" b="1" dirty="0">
                <a:solidFill>
                  <a:srgbClr val="000000"/>
                </a:solidFill>
                <a:latin typeface="Candara" charset="0"/>
                <a:ea typeface="Candara" charset="0"/>
                <a:cs typeface="Candara" charset="0"/>
              </a:rPr>
              <a:t> 1988)</a:t>
            </a:r>
          </a:p>
        </p:txBody>
      </p:sp>
      <p:sp>
        <p:nvSpPr>
          <p:cNvPr id="6" name="CasellaDiTesto 5"/>
          <p:cNvSpPr txBox="1"/>
          <p:nvPr/>
        </p:nvSpPr>
        <p:spPr>
          <a:xfrm>
            <a:off x="5275642" y="357166"/>
            <a:ext cx="3582638" cy="707886"/>
          </a:xfrm>
          <a:prstGeom prst="rect">
            <a:avLst/>
          </a:prstGeom>
          <a:noFill/>
        </p:spPr>
        <p:txBody>
          <a:bodyPr wrap="square" rtlCol="0">
            <a:spAutoFit/>
          </a:bodyPr>
          <a:lstStyle/>
          <a:p>
            <a:r>
              <a:rPr lang="it-IT" sz="2000" b="1" dirty="0" smtClean="0">
                <a:solidFill>
                  <a:schemeClr val="tx2">
                    <a:lumMod val="75000"/>
                  </a:schemeClr>
                </a:solidFill>
              </a:rPr>
              <a:t>www.ergonomiagentile.it</a:t>
            </a:r>
            <a:endParaRPr lang="it-IT" sz="1200" b="1" i="1" dirty="0">
              <a:solidFill>
                <a:schemeClr val="tx2">
                  <a:lumMod val="75000"/>
                </a:schemeClr>
              </a:solidFill>
            </a:endParaRPr>
          </a:p>
          <a:p>
            <a:r>
              <a:rPr lang="it-IT" sz="2000" i="1" dirty="0" smtClean="0"/>
              <a:t> </a:t>
            </a:r>
            <a:endParaRPr lang="it-IT" sz="1200" i="1" dirty="0"/>
          </a:p>
        </p:txBody>
      </p:sp>
      <p:sp>
        <p:nvSpPr>
          <p:cNvPr id="2050" name="AutoShape 2" descr="Il quarto stato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Il quarto stato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3"/>
          <a:srcRect/>
          <a:stretch>
            <a:fillRect/>
          </a:stretch>
        </p:blipFill>
        <p:spPr bwMode="auto">
          <a:xfrm>
            <a:off x="-32" y="-24"/>
            <a:ext cx="2895600" cy="1581150"/>
          </a:xfrm>
          <a:prstGeom prst="rect">
            <a:avLst/>
          </a:prstGeom>
          <a:noFill/>
          <a:ln w="9525">
            <a:noFill/>
            <a:miter lim="800000"/>
            <a:headEnd/>
            <a:tailEnd/>
          </a:ln>
          <a:effectLst/>
        </p:spPr>
      </p:pic>
      <p:pic>
        <p:nvPicPr>
          <p:cNvPr id="9" name="Picture 3" descr="C:\Users\Utente\Desktop\Archivio\1. Archivio\immagini arte\logo formatore\braccioalzato_sx.jpg"/>
          <p:cNvPicPr>
            <a:picLocks noChangeAspect="1" noChangeArrowheads="1"/>
          </p:cNvPicPr>
          <p:nvPr/>
        </p:nvPicPr>
        <p:blipFill>
          <a:blip r:embed="rId4" cstate="print"/>
          <a:srcRect/>
          <a:stretch>
            <a:fillRect/>
          </a:stretch>
        </p:blipFill>
        <p:spPr bwMode="auto">
          <a:xfrm>
            <a:off x="357158" y="3857628"/>
            <a:ext cx="1375903" cy="2714620"/>
          </a:xfrm>
          <a:prstGeom prst="rect">
            <a:avLst/>
          </a:prstGeom>
          <a:noFill/>
        </p:spPr>
      </p:pic>
      <p:sp>
        <p:nvSpPr>
          <p:cNvPr id="60418" name="AutoShape 2" descr="La marcia dei 40.000&quot;, lo spartiacque della storia torinese in un nuovo  documentario R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0419" name="Picture 3"/>
          <p:cNvPicPr>
            <a:picLocks noChangeAspect="1" noChangeArrowheads="1"/>
          </p:cNvPicPr>
          <p:nvPr/>
        </p:nvPicPr>
        <p:blipFill>
          <a:blip r:embed="rId5"/>
          <a:srcRect/>
          <a:stretch>
            <a:fillRect/>
          </a:stretch>
        </p:blipFill>
        <p:spPr bwMode="auto">
          <a:xfrm>
            <a:off x="5286380" y="4429132"/>
            <a:ext cx="2838450" cy="1600200"/>
          </a:xfrm>
          <a:prstGeom prst="rect">
            <a:avLst/>
          </a:prstGeom>
          <a:noFill/>
          <a:ln w="9525">
            <a:noFill/>
            <a:miter lim="800000"/>
            <a:headEnd/>
            <a:tailEnd/>
          </a:ln>
          <a:effectLst/>
        </p:spPr>
      </p:pic>
      <p:sp>
        <p:nvSpPr>
          <p:cNvPr id="11" name="Rettangolo 10"/>
          <p:cNvSpPr/>
          <p:nvPr/>
        </p:nvSpPr>
        <p:spPr>
          <a:xfrm>
            <a:off x="0" y="1571612"/>
            <a:ext cx="3428992" cy="285752"/>
          </a:xfrm>
          <a:prstGeom prst="rect">
            <a:avLst/>
          </a:prstGeom>
        </p:spPr>
        <p:txBody>
          <a:bodyPr wrap="square">
            <a:spAutoFit/>
          </a:bodyPr>
          <a:lstStyle/>
          <a:p>
            <a:r>
              <a:rPr lang="it-IT" sz="1200" dirty="0" smtClean="0"/>
              <a:t>Giuseppe </a:t>
            </a:r>
            <a:r>
              <a:rPr lang="it-IT" sz="1200" dirty="0" err="1" smtClean="0"/>
              <a:t>Pellizza</a:t>
            </a:r>
            <a:r>
              <a:rPr lang="it-IT" sz="1200" dirty="0" smtClean="0"/>
              <a:t> da </a:t>
            </a:r>
            <a:r>
              <a:rPr lang="it-IT" sz="1200" dirty="0" err="1" smtClean="0"/>
              <a:t>Volpedo</a:t>
            </a:r>
            <a:r>
              <a:rPr lang="it-IT" sz="1200" dirty="0" smtClean="0"/>
              <a:t>, Il Quarto Stato, 1901</a:t>
            </a:r>
            <a:endParaRPr lang="it-IT" sz="1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13.8"/>
</p:tagLst>
</file>

<file path=ppt/tags/tag2.xml><?xml version="1.0" encoding="utf-8"?>
<p:tagLst xmlns:a="http://schemas.openxmlformats.org/drawingml/2006/main" xmlns:r="http://schemas.openxmlformats.org/officeDocument/2006/relationships" xmlns:p="http://schemas.openxmlformats.org/presentationml/2006/main">
  <p:tag name="TIMING" val="|20.9|64.6"/>
</p:tagLst>
</file>

<file path=ppt/tags/tag3.xml><?xml version="1.0" encoding="utf-8"?>
<p:tagLst xmlns:a="http://schemas.openxmlformats.org/drawingml/2006/main" xmlns:r="http://schemas.openxmlformats.org/officeDocument/2006/relationships" xmlns:p="http://schemas.openxmlformats.org/presentationml/2006/main">
  <p:tag name="TIMING" val="|156.4"/>
</p:tagLst>
</file>

<file path=ppt/tags/tag4.xml><?xml version="1.0" encoding="utf-8"?>
<p:tagLst xmlns:a="http://schemas.openxmlformats.org/drawingml/2006/main" xmlns:r="http://schemas.openxmlformats.org/officeDocument/2006/relationships" xmlns:p="http://schemas.openxmlformats.org/presentationml/2006/main">
  <p:tag name="TIMING" val="|3.3|11.8|14.8"/>
</p:tagLst>
</file>

<file path=ppt/tags/tag5.xml><?xml version="1.0" encoding="utf-8"?>
<p:tagLst xmlns:a="http://schemas.openxmlformats.org/drawingml/2006/main" xmlns:r="http://schemas.openxmlformats.org/officeDocument/2006/relationships" xmlns:p="http://schemas.openxmlformats.org/presentationml/2006/main">
  <p:tag name="TIMING" val="|3.3|11.8|14.8"/>
</p:tagLst>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TotalTime>
  <Words>2237</Words>
  <Application>Microsoft Office PowerPoint</Application>
  <PresentationFormat>Presentazione su schermo (4:3)</PresentationFormat>
  <Paragraphs>267</Paragraphs>
  <Slides>30</Slides>
  <Notes>8</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Diapositiva 1</vt:lpstr>
      <vt:lpstr>Diapositiva 2</vt:lpstr>
      <vt:lpstr>Diapositiva 3</vt:lpstr>
      <vt:lpstr>Diapositiva 4</vt:lpstr>
      <vt:lpstr>Diapositiva 5</vt:lpstr>
      <vt:lpstr>Diapositiva 6</vt:lpstr>
      <vt:lpstr>Diapositiva 7</vt:lpstr>
      <vt:lpstr>Effetti stancanti</vt:lpstr>
      <vt:lpstr>La terza rivoluzione industriale</vt:lpstr>
      <vt:lpstr>La solitudine dei RLS nel lavoro debole</vt:lpstr>
      <vt:lpstr>Diapositiva 11</vt:lpstr>
      <vt:lpstr>Ugo Moreli, Giuseppe Varchetta Francesco Novara – Il lavoro non è più quello di un tempo Guerini Next srl, 2021</vt:lpstr>
      <vt:lpstr>Diapositiva 13</vt:lpstr>
      <vt:lpstr>Diapositiva 14</vt:lpstr>
      <vt:lpstr>I RISCHI ORGANIZZATIVI</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68</cp:revision>
  <dcterms:created xsi:type="dcterms:W3CDTF">2020-06-17T06:28:15Z</dcterms:created>
  <dcterms:modified xsi:type="dcterms:W3CDTF">2022-05-21T05:59:55Z</dcterms:modified>
</cp:coreProperties>
</file>